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79"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269038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3602148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35283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55070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143771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640886-7D10-41DB-9A2D-AB127252842E}"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303287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640886-7D10-41DB-9A2D-AB127252842E}"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384147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640886-7D10-41DB-9A2D-AB127252842E}"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87057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640886-7D10-41DB-9A2D-AB127252842E}"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424251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40886-7D10-41DB-9A2D-AB127252842E}"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127067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640886-7D10-41DB-9A2D-AB127252842E}"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190D2F8-1C73-4332-9D8F-5F625DC3361E}" type="slidenum">
              <a:rPr lang="ar-IQ" smtClean="0"/>
              <a:t>‹#›</a:t>
            </a:fld>
            <a:endParaRPr lang="ar-IQ"/>
          </a:p>
        </p:txBody>
      </p:sp>
    </p:spTree>
    <p:extLst>
      <p:ext uri="{BB962C8B-B14F-4D97-AF65-F5344CB8AC3E}">
        <p14:creationId xmlns:p14="http://schemas.microsoft.com/office/powerpoint/2010/main" val="2263555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640886-7D10-41DB-9A2D-AB127252842E}"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90D2F8-1C73-4332-9D8F-5F625DC3361E}" type="slidenum">
              <a:rPr lang="ar-IQ" smtClean="0"/>
              <a:t>‹#›</a:t>
            </a:fld>
            <a:endParaRPr lang="ar-IQ"/>
          </a:p>
        </p:txBody>
      </p:sp>
    </p:spTree>
    <p:extLst>
      <p:ext uri="{BB962C8B-B14F-4D97-AF65-F5344CB8AC3E}">
        <p14:creationId xmlns:p14="http://schemas.microsoft.com/office/powerpoint/2010/main" val="1370309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115616" y="4581128"/>
            <a:ext cx="6400800" cy="1270992"/>
          </a:xfrm>
          <a:noFill/>
        </p:spPr>
        <p:txBody>
          <a:bodyPr/>
          <a:lstStyle/>
          <a:p>
            <a:r>
              <a:rPr lang="ar-IQ" dirty="0" smtClean="0"/>
              <a:t>اعداد : م . علي وهيب عبدالله</a:t>
            </a:r>
            <a:endParaRPr lang="ar-IQ" dirty="0"/>
          </a:p>
        </p:txBody>
      </p:sp>
      <p:sp>
        <p:nvSpPr>
          <p:cNvPr id="2052" name="Rectangle 4"/>
          <p:cNvSpPr>
            <a:spLocks noGrp="1" noChangeArrowheads="1"/>
          </p:cNvSpPr>
          <p:nvPr>
            <p:ph type="ctrTitle" sz="quarter"/>
          </p:nvPr>
        </p:nvSpPr>
        <p:spPr/>
        <p:txBody>
          <a:bodyPr>
            <a:normAutofit fontScale="90000"/>
          </a:bodyPr>
          <a:lstStyle/>
          <a:p>
            <a:r>
              <a:rPr lang="ar-SA" altLang="ar-IQ" sz="5400" dirty="0">
                <a:solidFill>
                  <a:srgbClr val="000000"/>
                </a:solidFill>
                <a:effectLst>
                  <a:outerShdw blurRad="38100" dist="38100" dir="2700000" algn="tl">
                    <a:srgbClr val="FFFFFF"/>
                  </a:outerShdw>
                </a:effectLst>
              </a:rPr>
              <a:t>دراسات الجدوى وتقييم المشروعات الاستثمارية</a:t>
            </a:r>
            <a:endParaRPr lang="en-US" altLang="ar-IQ" sz="5400" dirty="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175249705"/>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ppt_w</p:attrName>
                                        </p:attrNameLst>
                                      </p:cBhvr>
                                      <p:tavLst>
                                        <p:tav tm="0">
                                          <p:val>
                                            <p:fltVal val="0"/>
                                          </p:val>
                                        </p:tav>
                                        <p:tav tm="100000">
                                          <p:val>
                                            <p:strVal val="#ppt_w"/>
                                          </p:val>
                                        </p:tav>
                                      </p:tavLst>
                                    </p:anim>
                                    <p:anim calcmode="lin" valueType="num">
                                      <p:cBhvr>
                                        <p:cTn id="8" dur="500" fill="hold"/>
                                        <p:tgtEl>
                                          <p:spTgt spid="2052"/>
                                        </p:tgtEl>
                                        <p:attrNameLst>
                                          <p:attrName>ppt_h</p:attrName>
                                        </p:attrNameLst>
                                      </p:cBhvr>
                                      <p:tavLst>
                                        <p:tav tm="0">
                                          <p:val>
                                            <p:fltVal val="0"/>
                                          </p:val>
                                        </p:tav>
                                        <p:tav tm="100000">
                                          <p:val>
                                            <p:strVal val="#ppt_h"/>
                                          </p:val>
                                        </p:tav>
                                      </p:tavLst>
                                    </p:anim>
                                    <p:animEffect transition="in" filter="fade">
                                      <p:cBhvr>
                                        <p:cTn id="9"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6178" name="AutoShape 2"/>
          <p:cNvSpPr>
            <a:spLocks noGrp="1" noChangeArrowheads="1"/>
          </p:cNvSpPr>
          <p:nvPr>
            <p:ph type="title"/>
          </p:nvPr>
        </p:nvSpPr>
        <p:spPr>
          <a:xfrm>
            <a:off x="971550" y="1341438"/>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ماذا تعني الطاقة المتاحة ؟</a:t>
            </a:r>
            <a:endParaRPr lang="en-US" altLang="ar-IQ">
              <a:solidFill>
                <a:srgbClr val="000000"/>
              </a:solidFill>
            </a:endParaRPr>
          </a:p>
        </p:txBody>
      </p:sp>
      <p:sp>
        <p:nvSpPr>
          <p:cNvPr id="306179" name="Rectangle 3"/>
          <p:cNvSpPr>
            <a:spLocks noGrp="1" noChangeArrowheads="1"/>
          </p:cNvSpPr>
          <p:nvPr>
            <p:ph type="body" idx="1"/>
          </p:nvPr>
        </p:nvSpPr>
        <p:spPr>
          <a:xfrm>
            <a:off x="838200" y="2362200"/>
            <a:ext cx="7693025" cy="3011488"/>
          </a:xfrm>
        </p:spPr>
        <p:txBody>
          <a:bodyPr/>
          <a:lstStyle/>
          <a:p>
            <a:pPr marL="92075" indent="0" algn="just">
              <a:spcBef>
                <a:spcPct val="0"/>
              </a:spcBef>
              <a:buClrTx/>
              <a:buFontTx/>
              <a:buNone/>
            </a:pPr>
            <a:r>
              <a:rPr lang="ar-SA" altLang="ar-IQ" b="1">
                <a:solidFill>
                  <a:srgbClr val="3F007E"/>
                </a:solidFill>
              </a:rPr>
              <a:t>تتمثل في الطاقة القصوى بعد استبعاد الاختناقات المسموح بها مثل : انقطاع التيار الكهربائي – الأجازات الإجبارية للعمال ... الخ</a:t>
            </a:r>
            <a:endParaRPr lang="en-US" altLang="ar-IQ" b="1">
              <a:solidFill>
                <a:srgbClr val="3F007E"/>
              </a:solidFill>
            </a:endParaRPr>
          </a:p>
          <a:p>
            <a:pPr marL="92075" indent="0" algn="just">
              <a:spcBef>
                <a:spcPct val="0"/>
              </a:spcBef>
              <a:buClrTx/>
              <a:buFontTx/>
              <a:buNone/>
            </a:pPr>
            <a:r>
              <a:rPr lang="en-US" altLang="ar-IQ">
                <a:solidFill>
                  <a:srgbClr val="3F007E"/>
                </a:solidFill>
              </a:rPr>
              <a:t> </a:t>
            </a:r>
          </a:p>
          <a:p>
            <a:pPr marL="92075" indent="0" algn="just">
              <a:spcBef>
                <a:spcPct val="0"/>
              </a:spcBef>
              <a:buClrTx/>
              <a:buFontTx/>
              <a:buNone/>
            </a:pPr>
            <a:r>
              <a:rPr lang="ar-SA" altLang="ar-IQ" sz="3100" b="1">
                <a:solidFill>
                  <a:srgbClr val="000000"/>
                </a:solidFill>
              </a:rPr>
              <a:t>الطاقة المتاحة = الطاقة القصوى – المسموحات الالزامية</a:t>
            </a:r>
          </a:p>
          <a:p>
            <a:pPr marL="92075" indent="0">
              <a:spcBef>
                <a:spcPct val="0"/>
              </a:spcBef>
              <a:buClrTx/>
              <a:buFontTx/>
              <a:buNone/>
            </a:pPr>
            <a:endParaRPr lang="ar-SA" altLang="ar-IQ" sz="3100" b="1">
              <a:solidFill>
                <a:srgbClr val="000000"/>
              </a:solidFill>
            </a:endParaRPr>
          </a:p>
          <a:p>
            <a:pPr marL="92075" indent="0">
              <a:buClr>
                <a:srgbClr val="008000"/>
              </a:buClr>
              <a:buFont typeface="Wingdings" pitchFamily="2" charset="2"/>
              <a:buNone/>
            </a:pPr>
            <a:endParaRPr lang="ar-SA" altLang="ar-IQ" sz="2400" b="1">
              <a:solidFill>
                <a:srgbClr val="3F007E"/>
              </a:solidFill>
            </a:endParaRPr>
          </a:p>
        </p:txBody>
      </p:sp>
    </p:spTree>
    <p:extLst>
      <p:ext uri="{BB962C8B-B14F-4D97-AF65-F5344CB8AC3E}">
        <p14:creationId xmlns:p14="http://schemas.microsoft.com/office/powerpoint/2010/main" val="36648476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6178"/>
                                        </p:tgtEl>
                                        <p:attrNameLst>
                                          <p:attrName>style.visibility</p:attrName>
                                        </p:attrNameLst>
                                      </p:cBhvr>
                                      <p:to>
                                        <p:strVal val="visible"/>
                                      </p:to>
                                    </p:set>
                                    <p:anim calcmode="lin" valueType="num">
                                      <p:cBhvr>
                                        <p:cTn id="7" dur="500" fill="hold"/>
                                        <p:tgtEl>
                                          <p:spTgt spid="306178"/>
                                        </p:tgtEl>
                                        <p:attrNameLst>
                                          <p:attrName>ppt_w</p:attrName>
                                        </p:attrNameLst>
                                      </p:cBhvr>
                                      <p:tavLst>
                                        <p:tav tm="0">
                                          <p:val>
                                            <p:fltVal val="0"/>
                                          </p:val>
                                        </p:tav>
                                        <p:tav tm="100000">
                                          <p:val>
                                            <p:strVal val="#ppt_w"/>
                                          </p:val>
                                        </p:tav>
                                      </p:tavLst>
                                    </p:anim>
                                    <p:anim calcmode="lin" valueType="num">
                                      <p:cBhvr>
                                        <p:cTn id="8" dur="500" fill="hold"/>
                                        <p:tgtEl>
                                          <p:spTgt spid="306178"/>
                                        </p:tgtEl>
                                        <p:attrNameLst>
                                          <p:attrName>ppt_h</p:attrName>
                                        </p:attrNameLst>
                                      </p:cBhvr>
                                      <p:tavLst>
                                        <p:tav tm="0">
                                          <p:val>
                                            <p:fltVal val="0"/>
                                          </p:val>
                                        </p:tav>
                                        <p:tav tm="100000">
                                          <p:val>
                                            <p:strVal val="#ppt_h"/>
                                          </p:val>
                                        </p:tav>
                                      </p:tavLst>
                                    </p:anim>
                                    <p:anim calcmode="lin" valueType="num">
                                      <p:cBhvr>
                                        <p:cTn id="9" dur="500" fill="hold"/>
                                        <p:tgtEl>
                                          <p:spTgt spid="306178"/>
                                        </p:tgtEl>
                                        <p:attrNameLst>
                                          <p:attrName>style.rotation</p:attrName>
                                        </p:attrNameLst>
                                      </p:cBhvr>
                                      <p:tavLst>
                                        <p:tav tm="0">
                                          <p:val>
                                            <p:fltVal val="360"/>
                                          </p:val>
                                        </p:tav>
                                        <p:tav tm="100000">
                                          <p:val>
                                            <p:fltVal val="0"/>
                                          </p:val>
                                        </p:tav>
                                      </p:tavLst>
                                    </p:anim>
                                    <p:animEffect transition="in" filter="fade">
                                      <p:cBhvr>
                                        <p:cTn id="10" dur="500"/>
                                        <p:tgtEl>
                                          <p:spTgt spid="3061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06179">
                                            <p:txEl>
                                              <p:pRg st="0" end="0"/>
                                            </p:txEl>
                                          </p:spTgt>
                                        </p:tgtEl>
                                        <p:attrNameLst>
                                          <p:attrName>style.visibility</p:attrName>
                                        </p:attrNameLst>
                                      </p:cBhvr>
                                      <p:to>
                                        <p:strVal val="visible"/>
                                      </p:to>
                                    </p:set>
                                    <p:anim calcmode="lin" valueType="num">
                                      <p:cBhvr>
                                        <p:cTn id="15" dur="500" fill="hold"/>
                                        <p:tgtEl>
                                          <p:spTgt spid="30617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0617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0617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06179">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06179">
                                            <p:txEl>
                                              <p:pRg st="1" end="1"/>
                                            </p:txEl>
                                          </p:spTgt>
                                        </p:tgtEl>
                                        <p:attrNameLst>
                                          <p:attrName>style.visibility</p:attrName>
                                        </p:attrNameLst>
                                      </p:cBhvr>
                                      <p:to>
                                        <p:strVal val="visible"/>
                                      </p:to>
                                    </p:set>
                                    <p:anim calcmode="lin" valueType="num">
                                      <p:cBhvr>
                                        <p:cTn id="23" dur="500" fill="hold"/>
                                        <p:tgtEl>
                                          <p:spTgt spid="30617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0617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0617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06179">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306179">
                                            <p:txEl>
                                              <p:pRg st="2" end="2"/>
                                            </p:txEl>
                                          </p:spTgt>
                                        </p:tgtEl>
                                        <p:attrNameLst>
                                          <p:attrName>style.visibility</p:attrName>
                                        </p:attrNameLst>
                                      </p:cBhvr>
                                      <p:to>
                                        <p:strVal val="visible"/>
                                      </p:to>
                                    </p:set>
                                    <p:anim calcmode="lin" valueType="num">
                                      <p:cBhvr>
                                        <p:cTn id="31" dur="500" fill="hold"/>
                                        <p:tgtEl>
                                          <p:spTgt spid="30617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0617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0617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06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p:bldP spid="30617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02" name="AutoShape 2"/>
          <p:cNvSpPr>
            <a:spLocks noGrp="1" noChangeArrowheads="1"/>
          </p:cNvSpPr>
          <p:nvPr>
            <p:ph type="title"/>
          </p:nvPr>
        </p:nvSpPr>
        <p:spPr>
          <a:xfrm>
            <a:off x="971550" y="1341438"/>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ماذا تعني الطاقة العادية ؟</a:t>
            </a:r>
            <a:endParaRPr lang="en-US" altLang="ar-IQ">
              <a:solidFill>
                <a:srgbClr val="000000"/>
              </a:solidFill>
            </a:endParaRPr>
          </a:p>
        </p:txBody>
      </p:sp>
      <p:sp>
        <p:nvSpPr>
          <p:cNvPr id="307203" name="Rectangle 3"/>
          <p:cNvSpPr>
            <a:spLocks noGrp="1" noChangeArrowheads="1"/>
          </p:cNvSpPr>
          <p:nvPr>
            <p:ph type="body" idx="1"/>
          </p:nvPr>
        </p:nvSpPr>
        <p:spPr>
          <a:xfrm>
            <a:off x="827088" y="2276475"/>
            <a:ext cx="7693025" cy="3011488"/>
          </a:xfrm>
        </p:spPr>
        <p:txBody>
          <a:bodyPr>
            <a:normAutofit fontScale="92500" lnSpcReduction="20000"/>
          </a:bodyPr>
          <a:lstStyle/>
          <a:p>
            <a:pPr marL="92075" indent="0" algn="just">
              <a:lnSpc>
                <a:spcPct val="90000"/>
              </a:lnSpc>
              <a:spcBef>
                <a:spcPct val="0"/>
              </a:spcBef>
              <a:buClrTx/>
              <a:buFontTx/>
              <a:buNone/>
            </a:pPr>
            <a:r>
              <a:rPr lang="ar-SA" altLang="ar-IQ" b="1">
                <a:solidFill>
                  <a:srgbClr val="3F007E"/>
                </a:solidFill>
              </a:rPr>
              <a:t>تتمثل في حجم الإنتاج الذي يمكن الوصول إليه بعد إتمام الإنشاءات وتسهيلات الإنتاج واكتساب القائمين على المشروع الخبرة الإدارية والفنية الكافية لتشغيله في ظل ظروف التشغيل العادية وهي تمثل الطاقة المرغوب بها للمشروع وتساوي الطاقة المتاحة مطروحا منها الطاقة الفائضة عن حاجة المشروع</a:t>
            </a:r>
            <a:r>
              <a:rPr lang="ar-SA" altLang="ar-IQ">
                <a:solidFill>
                  <a:srgbClr val="3F007E"/>
                </a:solidFill>
              </a:rPr>
              <a:t> </a:t>
            </a:r>
          </a:p>
          <a:p>
            <a:pPr marL="92075" indent="0" algn="just">
              <a:lnSpc>
                <a:spcPct val="90000"/>
              </a:lnSpc>
              <a:spcBef>
                <a:spcPct val="0"/>
              </a:spcBef>
              <a:buClrTx/>
              <a:buFontTx/>
              <a:buNone/>
            </a:pPr>
            <a:r>
              <a:rPr lang="en-US" altLang="ar-IQ">
                <a:solidFill>
                  <a:srgbClr val="3F007E"/>
                </a:solidFill>
              </a:rPr>
              <a:t> </a:t>
            </a:r>
          </a:p>
          <a:p>
            <a:pPr marL="92075" indent="0" algn="just">
              <a:lnSpc>
                <a:spcPct val="90000"/>
              </a:lnSpc>
              <a:spcBef>
                <a:spcPct val="0"/>
              </a:spcBef>
              <a:buClrTx/>
              <a:buFontTx/>
              <a:buNone/>
            </a:pPr>
            <a:r>
              <a:rPr lang="ar-SA" altLang="ar-IQ" sz="3600" b="1">
                <a:solidFill>
                  <a:srgbClr val="000000"/>
                </a:solidFill>
              </a:rPr>
              <a:t>الطاقة العادية = الطاقة المتاحة – الطاقة الفائضة</a:t>
            </a:r>
          </a:p>
        </p:txBody>
      </p:sp>
    </p:spTree>
    <p:extLst>
      <p:ext uri="{BB962C8B-B14F-4D97-AF65-F5344CB8AC3E}">
        <p14:creationId xmlns:p14="http://schemas.microsoft.com/office/powerpoint/2010/main" val="37216048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7202"/>
                                        </p:tgtEl>
                                        <p:attrNameLst>
                                          <p:attrName>style.visibility</p:attrName>
                                        </p:attrNameLst>
                                      </p:cBhvr>
                                      <p:to>
                                        <p:strVal val="visible"/>
                                      </p:to>
                                    </p:set>
                                    <p:anim calcmode="lin" valueType="num">
                                      <p:cBhvr>
                                        <p:cTn id="7" dur="500" fill="hold"/>
                                        <p:tgtEl>
                                          <p:spTgt spid="307202"/>
                                        </p:tgtEl>
                                        <p:attrNameLst>
                                          <p:attrName>ppt_w</p:attrName>
                                        </p:attrNameLst>
                                      </p:cBhvr>
                                      <p:tavLst>
                                        <p:tav tm="0">
                                          <p:val>
                                            <p:fltVal val="0"/>
                                          </p:val>
                                        </p:tav>
                                        <p:tav tm="100000">
                                          <p:val>
                                            <p:strVal val="#ppt_w"/>
                                          </p:val>
                                        </p:tav>
                                      </p:tavLst>
                                    </p:anim>
                                    <p:anim calcmode="lin" valueType="num">
                                      <p:cBhvr>
                                        <p:cTn id="8" dur="500" fill="hold"/>
                                        <p:tgtEl>
                                          <p:spTgt spid="307202"/>
                                        </p:tgtEl>
                                        <p:attrNameLst>
                                          <p:attrName>ppt_h</p:attrName>
                                        </p:attrNameLst>
                                      </p:cBhvr>
                                      <p:tavLst>
                                        <p:tav tm="0">
                                          <p:val>
                                            <p:fltVal val="0"/>
                                          </p:val>
                                        </p:tav>
                                        <p:tav tm="100000">
                                          <p:val>
                                            <p:strVal val="#ppt_h"/>
                                          </p:val>
                                        </p:tav>
                                      </p:tavLst>
                                    </p:anim>
                                    <p:anim calcmode="lin" valueType="num">
                                      <p:cBhvr>
                                        <p:cTn id="9" dur="500" fill="hold"/>
                                        <p:tgtEl>
                                          <p:spTgt spid="307202"/>
                                        </p:tgtEl>
                                        <p:attrNameLst>
                                          <p:attrName>style.rotation</p:attrName>
                                        </p:attrNameLst>
                                      </p:cBhvr>
                                      <p:tavLst>
                                        <p:tav tm="0">
                                          <p:val>
                                            <p:fltVal val="360"/>
                                          </p:val>
                                        </p:tav>
                                        <p:tav tm="100000">
                                          <p:val>
                                            <p:fltVal val="0"/>
                                          </p:val>
                                        </p:tav>
                                      </p:tavLst>
                                    </p:anim>
                                    <p:animEffect transition="in" filter="fade">
                                      <p:cBhvr>
                                        <p:cTn id="10" dur="500"/>
                                        <p:tgtEl>
                                          <p:spTgt spid="3072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07203">
                                            <p:txEl>
                                              <p:pRg st="0" end="0"/>
                                            </p:txEl>
                                          </p:spTgt>
                                        </p:tgtEl>
                                        <p:attrNameLst>
                                          <p:attrName>style.visibility</p:attrName>
                                        </p:attrNameLst>
                                      </p:cBhvr>
                                      <p:to>
                                        <p:strVal val="visible"/>
                                      </p:to>
                                    </p:set>
                                    <p:anim calcmode="lin" valueType="num">
                                      <p:cBhvr>
                                        <p:cTn id="15" dur="500" fill="hold"/>
                                        <p:tgtEl>
                                          <p:spTgt spid="30720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0720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0720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0720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07203">
                                            <p:txEl>
                                              <p:pRg st="1" end="1"/>
                                            </p:txEl>
                                          </p:spTgt>
                                        </p:tgtEl>
                                        <p:attrNameLst>
                                          <p:attrName>style.visibility</p:attrName>
                                        </p:attrNameLst>
                                      </p:cBhvr>
                                      <p:to>
                                        <p:strVal val="visible"/>
                                      </p:to>
                                    </p:set>
                                    <p:anim calcmode="lin" valueType="num">
                                      <p:cBhvr>
                                        <p:cTn id="23" dur="500" fill="hold"/>
                                        <p:tgtEl>
                                          <p:spTgt spid="30720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0720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0720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0720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307203">
                                            <p:txEl>
                                              <p:pRg st="2" end="2"/>
                                            </p:txEl>
                                          </p:spTgt>
                                        </p:tgtEl>
                                        <p:attrNameLst>
                                          <p:attrName>style.visibility</p:attrName>
                                        </p:attrNameLst>
                                      </p:cBhvr>
                                      <p:to>
                                        <p:strVal val="visible"/>
                                      </p:to>
                                    </p:set>
                                    <p:anim calcmode="lin" valueType="num">
                                      <p:cBhvr>
                                        <p:cTn id="31" dur="500" fill="hold"/>
                                        <p:tgtEl>
                                          <p:spTgt spid="30720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0720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0720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07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2" grpId="0"/>
      <p:bldP spid="3072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AutoShape 2"/>
          <p:cNvSpPr>
            <a:spLocks noGrp="1" noChangeArrowheads="1"/>
          </p:cNvSpPr>
          <p:nvPr>
            <p:ph type="title"/>
          </p:nvPr>
        </p:nvSpPr>
        <p:spPr>
          <a:xfrm>
            <a:off x="1219200" y="1052513"/>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ماذا تعني الطاقة المستغلة ؟</a:t>
            </a:r>
            <a:endParaRPr lang="en-US" altLang="ar-IQ">
              <a:solidFill>
                <a:srgbClr val="000000"/>
              </a:solidFill>
            </a:endParaRPr>
          </a:p>
        </p:txBody>
      </p:sp>
      <p:sp>
        <p:nvSpPr>
          <p:cNvPr id="308227" name="Rectangle 3"/>
          <p:cNvSpPr>
            <a:spLocks noGrp="1" noChangeArrowheads="1"/>
          </p:cNvSpPr>
          <p:nvPr>
            <p:ph type="body" idx="1"/>
          </p:nvPr>
        </p:nvSpPr>
        <p:spPr>
          <a:xfrm>
            <a:off x="827088" y="2133600"/>
            <a:ext cx="7693025" cy="3959225"/>
          </a:xfrm>
        </p:spPr>
        <p:txBody>
          <a:bodyPr/>
          <a:lstStyle/>
          <a:p>
            <a:pPr marL="92075" indent="0" algn="just">
              <a:spcBef>
                <a:spcPct val="0"/>
              </a:spcBef>
              <a:buClrTx/>
              <a:buFontTx/>
              <a:buNone/>
            </a:pPr>
            <a:r>
              <a:rPr lang="ar-SA" altLang="ar-IQ" sz="2400" b="1">
                <a:solidFill>
                  <a:srgbClr val="3F007E"/>
                </a:solidFill>
              </a:rPr>
              <a:t>وهي تمثل الطاقة الفعلية المستخدمة في الإنتاج خلال فترة ، وهي تخضع لعوامل فنية بحتة وهي تساوي الطاقة المتاحة مطروحا منها الطاقة غير المستغلة ، وتتمثل الطاقة غير المستغلة إما في طاقة فائضة (بسبب وجود طاقة إنتاجية تفوق ما يرغب المشروع في استخدامه) أو طاقة عاطلة (بسبب عطل مؤقت للإمكانيات المادية كما يحدث في حالة الانخفاض المؤقت في حجم الطلب المتوقع) </a:t>
            </a:r>
            <a:endParaRPr lang="en-US" altLang="ar-IQ">
              <a:solidFill>
                <a:srgbClr val="3F007E"/>
              </a:solidFill>
            </a:endParaRPr>
          </a:p>
          <a:p>
            <a:pPr marL="92075" indent="0" algn="just">
              <a:spcBef>
                <a:spcPct val="0"/>
              </a:spcBef>
              <a:buClrTx/>
              <a:buFontTx/>
              <a:buNone/>
            </a:pPr>
            <a:r>
              <a:rPr lang="ar-SA" altLang="ar-IQ" sz="3600" b="1">
                <a:solidFill>
                  <a:srgbClr val="000000"/>
                </a:solidFill>
              </a:rPr>
              <a:t>الطاقة المستغلة = الطاقة العادية – الطاقة العاطلة</a:t>
            </a:r>
          </a:p>
          <a:p>
            <a:pPr marL="92075" indent="0" algn="just">
              <a:spcBef>
                <a:spcPct val="0"/>
              </a:spcBef>
              <a:buClrTx/>
              <a:buFontTx/>
              <a:buNone/>
            </a:pPr>
            <a:r>
              <a:rPr lang="ar-SA" altLang="ar-IQ" b="1">
                <a:solidFill>
                  <a:srgbClr val="000000"/>
                </a:solidFill>
              </a:rPr>
              <a:t>الطاقة المستغلة = الطاقة المتاحة – الطاقة غير المستغلة</a:t>
            </a:r>
          </a:p>
          <a:p>
            <a:pPr marL="92075" indent="0" algn="just">
              <a:spcBef>
                <a:spcPct val="0"/>
              </a:spcBef>
              <a:buClrTx/>
              <a:buFontTx/>
              <a:buNone/>
            </a:pPr>
            <a:r>
              <a:rPr lang="ar-SA" altLang="ar-IQ" b="1">
                <a:solidFill>
                  <a:srgbClr val="000000"/>
                </a:solidFill>
              </a:rPr>
              <a:t>الطاقة غير المستغلة = الطاقة الفائضة + الطاقة العاطلة</a:t>
            </a:r>
          </a:p>
        </p:txBody>
      </p:sp>
    </p:spTree>
    <p:extLst>
      <p:ext uri="{BB962C8B-B14F-4D97-AF65-F5344CB8AC3E}">
        <p14:creationId xmlns:p14="http://schemas.microsoft.com/office/powerpoint/2010/main" val="21787259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8226"/>
                                        </p:tgtEl>
                                        <p:attrNameLst>
                                          <p:attrName>style.visibility</p:attrName>
                                        </p:attrNameLst>
                                      </p:cBhvr>
                                      <p:to>
                                        <p:strVal val="visible"/>
                                      </p:to>
                                    </p:set>
                                    <p:anim calcmode="lin" valueType="num">
                                      <p:cBhvr>
                                        <p:cTn id="7" dur="500" fill="hold"/>
                                        <p:tgtEl>
                                          <p:spTgt spid="308226"/>
                                        </p:tgtEl>
                                        <p:attrNameLst>
                                          <p:attrName>ppt_w</p:attrName>
                                        </p:attrNameLst>
                                      </p:cBhvr>
                                      <p:tavLst>
                                        <p:tav tm="0">
                                          <p:val>
                                            <p:fltVal val="0"/>
                                          </p:val>
                                        </p:tav>
                                        <p:tav tm="100000">
                                          <p:val>
                                            <p:strVal val="#ppt_w"/>
                                          </p:val>
                                        </p:tav>
                                      </p:tavLst>
                                    </p:anim>
                                    <p:anim calcmode="lin" valueType="num">
                                      <p:cBhvr>
                                        <p:cTn id="8" dur="500" fill="hold"/>
                                        <p:tgtEl>
                                          <p:spTgt spid="308226"/>
                                        </p:tgtEl>
                                        <p:attrNameLst>
                                          <p:attrName>ppt_h</p:attrName>
                                        </p:attrNameLst>
                                      </p:cBhvr>
                                      <p:tavLst>
                                        <p:tav tm="0">
                                          <p:val>
                                            <p:fltVal val="0"/>
                                          </p:val>
                                        </p:tav>
                                        <p:tav tm="100000">
                                          <p:val>
                                            <p:strVal val="#ppt_h"/>
                                          </p:val>
                                        </p:tav>
                                      </p:tavLst>
                                    </p:anim>
                                    <p:anim calcmode="lin" valueType="num">
                                      <p:cBhvr>
                                        <p:cTn id="9" dur="500" fill="hold"/>
                                        <p:tgtEl>
                                          <p:spTgt spid="308226"/>
                                        </p:tgtEl>
                                        <p:attrNameLst>
                                          <p:attrName>style.rotation</p:attrName>
                                        </p:attrNameLst>
                                      </p:cBhvr>
                                      <p:tavLst>
                                        <p:tav tm="0">
                                          <p:val>
                                            <p:fltVal val="360"/>
                                          </p:val>
                                        </p:tav>
                                        <p:tav tm="100000">
                                          <p:val>
                                            <p:fltVal val="0"/>
                                          </p:val>
                                        </p:tav>
                                      </p:tavLst>
                                    </p:anim>
                                    <p:animEffect transition="in" filter="fade">
                                      <p:cBhvr>
                                        <p:cTn id="10" dur="500"/>
                                        <p:tgtEl>
                                          <p:spTgt spid="3082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08227">
                                            <p:txEl>
                                              <p:pRg st="0" end="0"/>
                                            </p:txEl>
                                          </p:spTgt>
                                        </p:tgtEl>
                                        <p:attrNameLst>
                                          <p:attrName>style.visibility</p:attrName>
                                        </p:attrNameLst>
                                      </p:cBhvr>
                                      <p:to>
                                        <p:strVal val="visible"/>
                                      </p:to>
                                    </p:set>
                                    <p:anim calcmode="lin" valueType="num">
                                      <p:cBhvr>
                                        <p:cTn id="15" dur="500" fill="hold"/>
                                        <p:tgtEl>
                                          <p:spTgt spid="30822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0822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0822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0822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08227">
                                            <p:txEl>
                                              <p:pRg st="1" end="1"/>
                                            </p:txEl>
                                          </p:spTgt>
                                        </p:tgtEl>
                                        <p:attrNameLst>
                                          <p:attrName>style.visibility</p:attrName>
                                        </p:attrNameLst>
                                      </p:cBhvr>
                                      <p:to>
                                        <p:strVal val="visible"/>
                                      </p:to>
                                    </p:set>
                                    <p:anim calcmode="lin" valueType="num">
                                      <p:cBhvr>
                                        <p:cTn id="23" dur="500" fill="hold"/>
                                        <p:tgtEl>
                                          <p:spTgt spid="3082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0822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0822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08227">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308227">
                                            <p:txEl>
                                              <p:pRg st="2" end="2"/>
                                            </p:txEl>
                                          </p:spTgt>
                                        </p:tgtEl>
                                        <p:attrNameLst>
                                          <p:attrName>style.visibility</p:attrName>
                                        </p:attrNameLst>
                                      </p:cBhvr>
                                      <p:to>
                                        <p:strVal val="visible"/>
                                      </p:to>
                                    </p:set>
                                    <p:anim calcmode="lin" valueType="num">
                                      <p:cBhvr>
                                        <p:cTn id="31" dur="500" fill="hold"/>
                                        <p:tgtEl>
                                          <p:spTgt spid="30822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0822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0822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0822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308227">
                                            <p:txEl>
                                              <p:pRg st="3" end="3"/>
                                            </p:txEl>
                                          </p:spTgt>
                                        </p:tgtEl>
                                        <p:attrNameLst>
                                          <p:attrName>style.visibility</p:attrName>
                                        </p:attrNameLst>
                                      </p:cBhvr>
                                      <p:to>
                                        <p:strVal val="visible"/>
                                      </p:to>
                                    </p:set>
                                    <p:anim calcmode="lin" valueType="num">
                                      <p:cBhvr>
                                        <p:cTn id="39" dur="500" fill="hold"/>
                                        <p:tgtEl>
                                          <p:spTgt spid="30822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0822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30822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308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6" grpId="0"/>
      <p:bldP spid="30822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AutoShape 2"/>
          <p:cNvSpPr>
            <a:spLocks noGrp="1" noChangeArrowheads="1"/>
          </p:cNvSpPr>
          <p:nvPr>
            <p:ph type="title"/>
          </p:nvPr>
        </p:nvSpPr>
        <p:spPr>
          <a:xfrm>
            <a:off x="1219200" y="1052513"/>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ماذا تعني الطاقة الاقتصادية ؟</a:t>
            </a:r>
            <a:endParaRPr lang="en-US" altLang="ar-IQ">
              <a:solidFill>
                <a:srgbClr val="000000"/>
              </a:solidFill>
            </a:endParaRPr>
          </a:p>
        </p:txBody>
      </p:sp>
      <p:sp>
        <p:nvSpPr>
          <p:cNvPr id="309251" name="Rectangle 3"/>
          <p:cNvSpPr>
            <a:spLocks noGrp="1" noChangeArrowheads="1"/>
          </p:cNvSpPr>
          <p:nvPr>
            <p:ph type="body" idx="1"/>
          </p:nvPr>
        </p:nvSpPr>
        <p:spPr>
          <a:xfrm>
            <a:off x="900113" y="2492375"/>
            <a:ext cx="7693025" cy="2808288"/>
          </a:xfrm>
        </p:spPr>
        <p:txBody>
          <a:bodyPr/>
          <a:lstStyle/>
          <a:p>
            <a:pPr marL="92075" indent="0" algn="just">
              <a:spcBef>
                <a:spcPct val="0"/>
              </a:spcBef>
              <a:buClrTx/>
              <a:buFontTx/>
              <a:buNone/>
            </a:pPr>
            <a:r>
              <a:rPr lang="ar-SA" altLang="ar-IQ" b="1">
                <a:solidFill>
                  <a:srgbClr val="3F007E"/>
                </a:solidFill>
              </a:rPr>
              <a:t>وتتمثل في الحجم الأمثل للإنتاج والذي يحقق أقصى عوائد ممكنة للمشروع حيث يجب أن تحرص إدارة المشروع أن تجعل طاقتها العادية تمثل الطاقة الاقتصادية </a:t>
            </a:r>
          </a:p>
        </p:txBody>
      </p:sp>
    </p:spTree>
    <p:extLst>
      <p:ext uri="{BB962C8B-B14F-4D97-AF65-F5344CB8AC3E}">
        <p14:creationId xmlns:p14="http://schemas.microsoft.com/office/powerpoint/2010/main" val="10573189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9250"/>
                                        </p:tgtEl>
                                        <p:attrNameLst>
                                          <p:attrName>style.visibility</p:attrName>
                                        </p:attrNameLst>
                                      </p:cBhvr>
                                      <p:to>
                                        <p:strVal val="visible"/>
                                      </p:to>
                                    </p:set>
                                    <p:anim calcmode="lin" valueType="num">
                                      <p:cBhvr>
                                        <p:cTn id="7" dur="500" fill="hold"/>
                                        <p:tgtEl>
                                          <p:spTgt spid="309250"/>
                                        </p:tgtEl>
                                        <p:attrNameLst>
                                          <p:attrName>ppt_w</p:attrName>
                                        </p:attrNameLst>
                                      </p:cBhvr>
                                      <p:tavLst>
                                        <p:tav tm="0">
                                          <p:val>
                                            <p:fltVal val="0"/>
                                          </p:val>
                                        </p:tav>
                                        <p:tav tm="100000">
                                          <p:val>
                                            <p:strVal val="#ppt_w"/>
                                          </p:val>
                                        </p:tav>
                                      </p:tavLst>
                                    </p:anim>
                                    <p:anim calcmode="lin" valueType="num">
                                      <p:cBhvr>
                                        <p:cTn id="8" dur="500" fill="hold"/>
                                        <p:tgtEl>
                                          <p:spTgt spid="309250"/>
                                        </p:tgtEl>
                                        <p:attrNameLst>
                                          <p:attrName>ppt_h</p:attrName>
                                        </p:attrNameLst>
                                      </p:cBhvr>
                                      <p:tavLst>
                                        <p:tav tm="0">
                                          <p:val>
                                            <p:fltVal val="0"/>
                                          </p:val>
                                        </p:tav>
                                        <p:tav tm="100000">
                                          <p:val>
                                            <p:strVal val="#ppt_h"/>
                                          </p:val>
                                        </p:tav>
                                      </p:tavLst>
                                    </p:anim>
                                    <p:anim calcmode="lin" valueType="num">
                                      <p:cBhvr>
                                        <p:cTn id="9" dur="500" fill="hold"/>
                                        <p:tgtEl>
                                          <p:spTgt spid="309250"/>
                                        </p:tgtEl>
                                        <p:attrNameLst>
                                          <p:attrName>style.rotation</p:attrName>
                                        </p:attrNameLst>
                                      </p:cBhvr>
                                      <p:tavLst>
                                        <p:tav tm="0">
                                          <p:val>
                                            <p:fltVal val="360"/>
                                          </p:val>
                                        </p:tav>
                                        <p:tav tm="100000">
                                          <p:val>
                                            <p:fltVal val="0"/>
                                          </p:val>
                                        </p:tav>
                                      </p:tavLst>
                                    </p:anim>
                                    <p:animEffect transition="in" filter="fade">
                                      <p:cBhvr>
                                        <p:cTn id="10" dur="500"/>
                                        <p:tgtEl>
                                          <p:spTgt spid="3092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09251">
                                            <p:txEl>
                                              <p:pRg st="0" end="0"/>
                                            </p:txEl>
                                          </p:spTgt>
                                        </p:tgtEl>
                                        <p:attrNameLst>
                                          <p:attrName>style.visibility</p:attrName>
                                        </p:attrNameLst>
                                      </p:cBhvr>
                                      <p:to>
                                        <p:strVal val="visible"/>
                                      </p:to>
                                    </p:set>
                                    <p:anim calcmode="lin" valueType="num">
                                      <p:cBhvr>
                                        <p:cTn id="15" dur="500" fill="hold"/>
                                        <p:tgtEl>
                                          <p:spTgt spid="3092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0925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0925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09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p:bldP spid="3092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1298" name="AutoShape 2"/>
          <p:cNvSpPr>
            <a:spLocks noGrp="1" noChangeArrowheads="1"/>
          </p:cNvSpPr>
          <p:nvPr>
            <p:ph type="title"/>
          </p:nvPr>
        </p:nvSpPr>
        <p:spPr>
          <a:xfrm>
            <a:off x="1219200" y="1052513"/>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 هي اهم مقاييس الطاقة ؟</a:t>
            </a:r>
            <a:endParaRPr lang="en-US" altLang="ar-IQ">
              <a:solidFill>
                <a:srgbClr val="000000"/>
              </a:solidFill>
            </a:endParaRPr>
          </a:p>
        </p:txBody>
      </p:sp>
      <p:sp>
        <p:nvSpPr>
          <p:cNvPr id="311299" name="Rectangle 3"/>
          <p:cNvSpPr>
            <a:spLocks noGrp="1" noChangeArrowheads="1"/>
          </p:cNvSpPr>
          <p:nvPr>
            <p:ph type="body" idx="1"/>
          </p:nvPr>
        </p:nvSpPr>
        <p:spPr>
          <a:xfrm>
            <a:off x="900113" y="2492375"/>
            <a:ext cx="7693025" cy="2808288"/>
          </a:xfrm>
        </p:spPr>
        <p:txBody>
          <a:bodyPr/>
          <a:lstStyle/>
          <a:p>
            <a:pPr marL="92075" indent="0">
              <a:buClr>
                <a:srgbClr val="006600"/>
              </a:buClr>
              <a:buFont typeface="Wingdings" pitchFamily="2" charset="2"/>
              <a:buBlip>
                <a:blip r:embed="rId2"/>
              </a:buBlip>
            </a:pPr>
            <a:r>
              <a:rPr lang="ar-SA" altLang="ar-IQ" b="1"/>
              <a:t> </a:t>
            </a:r>
            <a:r>
              <a:rPr lang="ar-SA" altLang="ar-IQ" b="1">
                <a:solidFill>
                  <a:srgbClr val="3F007E"/>
                </a:solidFill>
              </a:rPr>
              <a:t>كمية الإنتاج (طن ، لتر ، متر ، كرتونة ... الخ)</a:t>
            </a:r>
          </a:p>
          <a:p>
            <a:pPr marL="92075" indent="0">
              <a:buClr>
                <a:srgbClr val="006600"/>
              </a:buClr>
              <a:buFont typeface="Wingdings" pitchFamily="2" charset="2"/>
              <a:buBlip>
                <a:blip r:embed="rId2"/>
              </a:buBlip>
            </a:pPr>
            <a:r>
              <a:rPr lang="ar-SA" altLang="ar-IQ" b="1">
                <a:solidFill>
                  <a:srgbClr val="3F007E"/>
                </a:solidFill>
              </a:rPr>
              <a:t> عدد ساعات التشغيل أو ساعات العمل المباشر.</a:t>
            </a:r>
          </a:p>
          <a:p>
            <a:pPr marL="92075" indent="0">
              <a:buClr>
                <a:srgbClr val="006600"/>
              </a:buClr>
              <a:buFont typeface="Wingdings" pitchFamily="2" charset="2"/>
              <a:buBlip>
                <a:blip r:embed="rId2"/>
              </a:buBlip>
            </a:pPr>
            <a:r>
              <a:rPr lang="ar-SA" altLang="ar-IQ" b="1">
                <a:solidFill>
                  <a:srgbClr val="3F007E"/>
                </a:solidFill>
              </a:rPr>
              <a:t> عدد الآلات وخطوط الإنتاج </a:t>
            </a:r>
          </a:p>
          <a:p>
            <a:pPr marL="92075" indent="0">
              <a:buClr>
                <a:srgbClr val="006600"/>
              </a:buClr>
              <a:buFont typeface="Wingdings" pitchFamily="2" charset="2"/>
              <a:buBlip>
                <a:blip r:embed="rId2"/>
              </a:buBlip>
            </a:pPr>
            <a:r>
              <a:rPr lang="ar-SA" altLang="ar-IQ" b="1">
                <a:solidFill>
                  <a:srgbClr val="3F007E"/>
                </a:solidFill>
              </a:rPr>
              <a:t> مقاييس مالية مثل قيمة الإنتاج بالدينار</a:t>
            </a:r>
          </a:p>
        </p:txBody>
      </p:sp>
    </p:spTree>
    <p:extLst>
      <p:ext uri="{BB962C8B-B14F-4D97-AF65-F5344CB8AC3E}">
        <p14:creationId xmlns:p14="http://schemas.microsoft.com/office/powerpoint/2010/main" val="222486276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1298"/>
                                        </p:tgtEl>
                                        <p:attrNameLst>
                                          <p:attrName>style.visibility</p:attrName>
                                        </p:attrNameLst>
                                      </p:cBhvr>
                                      <p:to>
                                        <p:strVal val="visible"/>
                                      </p:to>
                                    </p:set>
                                    <p:animEffect transition="in" filter="fade">
                                      <p:cBhvr>
                                        <p:cTn id="7" dur="2000"/>
                                        <p:tgtEl>
                                          <p:spTgt spid="311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1299">
                                            <p:txEl>
                                              <p:pRg st="0" end="0"/>
                                            </p:txEl>
                                          </p:spTgt>
                                        </p:tgtEl>
                                        <p:attrNameLst>
                                          <p:attrName>style.visibility</p:attrName>
                                        </p:attrNameLst>
                                      </p:cBhvr>
                                      <p:to>
                                        <p:strVal val="visible"/>
                                      </p:to>
                                    </p:set>
                                    <p:animEffect transition="in" filter="wipe(left)">
                                      <p:cBhvr>
                                        <p:cTn id="12" dur="500"/>
                                        <p:tgtEl>
                                          <p:spTgt spid="311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1299">
                                            <p:txEl>
                                              <p:pRg st="1" end="1"/>
                                            </p:txEl>
                                          </p:spTgt>
                                        </p:tgtEl>
                                        <p:attrNameLst>
                                          <p:attrName>style.visibility</p:attrName>
                                        </p:attrNameLst>
                                      </p:cBhvr>
                                      <p:to>
                                        <p:strVal val="visible"/>
                                      </p:to>
                                    </p:set>
                                    <p:animEffect transition="in" filter="wipe(left)">
                                      <p:cBhvr>
                                        <p:cTn id="17" dur="500"/>
                                        <p:tgtEl>
                                          <p:spTgt spid="311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1299">
                                            <p:txEl>
                                              <p:pRg st="2" end="2"/>
                                            </p:txEl>
                                          </p:spTgt>
                                        </p:tgtEl>
                                        <p:attrNameLst>
                                          <p:attrName>style.visibility</p:attrName>
                                        </p:attrNameLst>
                                      </p:cBhvr>
                                      <p:to>
                                        <p:strVal val="visible"/>
                                      </p:to>
                                    </p:set>
                                    <p:animEffect transition="in" filter="wipe(left)">
                                      <p:cBhvr>
                                        <p:cTn id="22" dur="500"/>
                                        <p:tgtEl>
                                          <p:spTgt spid="3112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1299">
                                            <p:txEl>
                                              <p:pRg st="3" end="3"/>
                                            </p:txEl>
                                          </p:spTgt>
                                        </p:tgtEl>
                                        <p:attrNameLst>
                                          <p:attrName>style.visibility</p:attrName>
                                        </p:attrNameLst>
                                      </p:cBhvr>
                                      <p:to>
                                        <p:strVal val="visible"/>
                                      </p:to>
                                    </p:set>
                                    <p:animEffect transition="in" filter="wipe(left)">
                                      <p:cBhvr>
                                        <p:cTn id="27" dur="500"/>
                                        <p:tgtEl>
                                          <p:spTgt spid="311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8" grpId="0"/>
      <p:bldP spid="3112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7138" name="Rectangle 2"/>
          <p:cNvSpPr>
            <a:spLocks noGrp="1" noChangeArrowheads="1"/>
          </p:cNvSpPr>
          <p:nvPr>
            <p:ph type="ctrTitle" sz="quarter"/>
          </p:nvPr>
        </p:nvSpPr>
        <p:spPr/>
        <p:txBody>
          <a:bodyPr/>
          <a:lstStyle/>
          <a:p>
            <a:r>
              <a:rPr lang="ar-SA" altLang="ar-IQ">
                <a:solidFill>
                  <a:srgbClr val="3F007E"/>
                </a:solidFill>
              </a:rPr>
              <a:t>تحديد الطاقة الانتاجية للمشروع وحجم الملائم</a:t>
            </a:r>
            <a:endParaRPr lang="en-US" altLang="ar-IQ">
              <a:solidFill>
                <a:srgbClr val="3F007E"/>
              </a:solidFill>
            </a:endParaRPr>
          </a:p>
        </p:txBody>
      </p:sp>
    </p:spTree>
    <p:extLst>
      <p:ext uri="{BB962C8B-B14F-4D97-AF65-F5344CB8AC3E}">
        <p14:creationId xmlns:p14="http://schemas.microsoft.com/office/powerpoint/2010/main" val="3778704163"/>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47138"/>
                                        </p:tgtEl>
                                        <p:attrNameLst>
                                          <p:attrName>style.visibility</p:attrName>
                                        </p:attrNameLst>
                                      </p:cBhvr>
                                      <p:to>
                                        <p:strVal val="visible"/>
                                      </p:to>
                                    </p:set>
                                    <p:animEffect transition="in" filter="fade">
                                      <p:cBhvr>
                                        <p:cTn id="7" dur="1000">
                                          <p:stCondLst>
                                            <p:cond delay="0"/>
                                          </p:stCondLst>
                                        </p:cTn>
                                        <p:tgtEl>
                                          <p:spTgt spid="347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3346" name="AutoShape 2"/>
          <p:cNvSpPr>
            <a:spLocks noGrp="1" noChangeArrowheads="1"/>
          </p:cNvSpPr>
          <p:nvPr>
            <p:ph type="title"/>
          </p:nvPr>
        </p:nvSpPr>
        <p:spPr>
          <a:xfrm>
            <a:off x="1219200" y="1052513"/>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 هي اهم المؤشرات لتحديد حجم الانتاج الملائم ؟</a:t>
            </a:r>
            <a:endParaRPr lang="en-US" altLang="ar-IQ">
              <a:solidFill>
                <a:srgbClr val="000000"/>
              </a:solidFill>
            </a:endParaRPr>
          </a:p>
        </p:txBody>
      </p:sp>
      <p:sp>
        <p:nvSpPr>
          <p:cNvPr id="313347" name="Rectangle 3"/>
          <p:cNvSpPr>
            <a:spLocks noGrp="1" noChangeArrowheads="1"/>
          </p:cNvSpPr>
          <p:nvPr>
            <p:ph type="body" idx="1"/>
          </p:nvPr>
        </p:nvSpPr>
        <p:spPr>
          <a:xfrm>
            <a:off x="900113" y="2492375"/>
            <a:ext cx="7693025" cy="2808288"/>
          </a:xfrm>
        </p:spPr>
        <p:txBody>
          <a:bodyPr/>
          <a:lstStyle/>
          <a:p>
            <a:pPr marL="92075" indent="0">
              <a:buClr>
                <a:srgbClr val="006600"/>
              </a:buClr>
              <a:buFont typeface="Wingdings" pitchFamily="2" charset="2"/>
              <a:buNone/>
            </a:pPr>
            <a:r>
              <a:rPr lang="ar-SA" altLang="ar-IQ" b="1">
                <a:solidFill>
                  <a:srgbClr val="3F007E"/>
                </a:solidFill>
              </a:rPr>
              <a:t>يعتبر تحليل التعادل من اهم تلك المؤشرات</a:t>
            </a:r>
          </a:p>
          <a:p>
            <a:pPr marL="92075" indent="0">
              <a:buClr>
                <a:srgbClr val="006600"/>
              </a:buClr>
              <a:buFont typeface="Wingdings" pitchFamily="2" charset="2"/>
              <a:buNone/>
            </a:pPr>
            <a:r>
              <a:rPr lang="ar-SA" altLang="ar-IQ" b="1">
                <a:solidFill>
                  <a:srgbClr val="DB012B"/>
                </a:solidFill>
              </a:rPr>
              <a:t>ما المقصود بتحليل التعادل ؟</a:t>
            </a:r>
          </a:p>
          <a:p>
            <a:pPr marL="92075" indent="0">
              <a:buClr>
                <a:srgbClr val="006600"/>
              </a:buClr>
              <a:buFont typeface="Wingdings" pitchFamily="2" charset="2"/>
              <a:buNone/>
            </a:pPr>
            <a:r>
              <a:rPr lang="ar-SA" altLang="ar-IQ" b="1">
                <a:solidFill>
                  <a:srgbClr val="3F007E"/>
                </a:solidFill>
              </a:rPr>
              <a:t>تحديد حجم الانتاج والمبيعات الذي عنده يتساوى الايراد الاجمالي مع التكاليف الاجمالية (عدم تحقيق ارباح او خسائر)</a:t>
            </a:r>
          </a:p>
        </p:txBody>
      </p:sp>
    </p:spTree>
    <p:extLst>
      <p:ext uri="{BB962C8B-B14F-4D97-AF65-F5344CB8AC3E}">
        <p14:creationId xmlns:p14="http://schemas.microsoft.com/office/powerpoint/2010/main" val="1737969452"/>
      </p:ext>
    </p:extLst>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313347">
                                            <p:txEl>
                                              <p:pRg st="0" end="0"/>
                                            </p:txEl>
                                          </p:spTgt>
                                        </p:tgtEl>
                                        <p:attrNameLst>
                                          <p:attrName>style.visibility</p:attrName>
                                        </p:attrNameLst>
                                      </p:cBhvr>
                                      <p:to>
                                        <p:strVal val="visible"/>
                                      </p:to>
                                    </p:set>
                                    <p:animEffect transition="in" filter="fade">
                                      <p:cBhvr>
                                        <p:cTn id="7" dur="1000"/>
                                        <p:tgtEl>
                                          <p:spTgt spid="313347">
                                            <p:txEl>
                                              <p:pRg st="0" end="0"/>
                                            </p:txEl>
                                          </p:spTgt>
                                        </p:tgtEl>
                                      </p:cBhvr>
                                    </p:animEffect>
                                    <p:anim calcmode="lin" valueType="num">
                                      <p:cBhvr>
                                        <p:cTn id="8" dur="1000" fill="hold"/>
                                        <p:tgtEl>
                                          <p:spTgt spid="313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3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313347">
                                            <p:txEl>
                                              <p:pRg st="1" end="1"/>
                                            </p:txEl>
                                          </p:spTgt>
                                        </p:tgtEl>
                                        <p:attrNameLst>
                                          <p:attrName>style.visibility</p:attrName>
                                        </p:attrNameLst>
                                      </p:cBhvr>
                                      <p:to>
                                        <p:strVal val="visible"/>
                                      </p:to>
                                    </p:set>
                                    <p:animEffect transition="in" filter="fade">
                                      <p:cBhvr>
                                        <p:cTn id="14" dur="1000"/>
                                        <p:tgtEl>
                                          <p:spTgt spid="313347">
                                            <p:txEl>
                                              <p:pRg st="1" end="1"/>
                                            </p:txEl>
                                          </p:spTgt>
                                        </p:tgtEl>
                                      </p:cBhvr>
                                    </p:animEffect>
                                    <p:anim calcmode="lin" valueType="num">
                                      <p:cBhvr>
                                        <p:cTn id="15" dur="1000" fill="hold"/>
                                        <p:tgtEl>
                                          <p:spTgt spid="3133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133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iterate type="lt">
                                    <p:tmPct val="10000"/>
                                  </p:iterate>
                                  <p:childTnLst>
                                    <p:set>
                                      <p:cBhvr>
                                        <p:cTn id="20" dur="1" fill="hold">
                                          <p:stCondLst>
                                            <p:cond delay="0"/>
                                          </p:stCondLst>
                                        </p:cTn>
                                        <p:tgtEl>
                                          <p:spTgt spid="313347">
                                            <p:txEl>
                                              <p:pRg st="2" end="2"/>
                                            </p:txEl>
                                          </p:spTgt>
                                        </p:tgtEl>
                                        <p:attrNameLst>
                                          <p:attrName>style.visibility</p:attrName>
                                        </p:attrNameLst>
                                      </p:cBhvr>
                                      <p:to>
                                        <p:strVal val="visible"/>
                                      </p:to>
                                    </p:set>
                                    <p:animEffect transition="in" filter="fade">
                                      <p:cBhvr>
                                        <p:cTn id="21" dur="1000"/>
                                        <p:tgtEl>
                                          <p:spTgt spid="313347">
                                            <p:txEl>
                                              <p:pRg st="2" end="2"/>
                                            </p:txEl>
                                          </p:spTgt>
                                        </p:tgtEl>
                                      </p:cBhvr>
                                    </p:animEffect>
                                    <p:anim calcmode="lin" valueType="num">
                                      <p:cBhvr>
                                        <p:cTn id="22" dur="1000" fill="hold"/>
                                        <p:tgtEl>
                                          <p:spTgt spid="31334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133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lstStyle/>
          <a:p>
            <a:pPr algn="just"/>
            <a:r>
              <a:rPr lang="ar-SA" altLang="ar-IQ" sz="3600" b="1">
                <a:solidFill>
                  <a:schemeClr val="tx1"/>
                </a:solidFill>
              </a:rPr>
              <a:t>تحديد نقطة التعادل بالكمية :</a:t>
            </a:r>
            <a:endParaRPr lang="en-US" altLang="ar-IQ" sz="3600" b="1">
              <a:solidFill>
                <a:schemeClr val="tx1"/>
              </a:solidFill>
            </a:endParaRPr>
          </a:p>
        </p:txBody>
      </p:sp>
      <p:sp>
        <p:nvSpPr>
          <p:cNvPr id="314371" name="Rectangle 3"/>
          <p:cNvSpPr>
            <a:spLocks noGrp="1" noChangeArrowheads="1"/>
          </p:cNvSpPr>
          <p:nvPr>
            <p:ph idx="1"/>
          </p:nvPr>
        </p:nvSpPr>
        <p:spPr/>
        <p:txBody>
          <a:bodyPr/>
          <a:lstStyle/>
          <a:p>
            <a:pPr>
              <a:buFont typeface="Wingdings" pitchFamily="2" charset="2"/>
              <a:buNone/>
            </a:pPr>
            <a:endParaRPr lang="ar-SA" altLang="ar-IQ"/>
          </a:p>
          <a:p>
            <a:pPr>
              <a:buFont typeface="Wingdings" pitchFamily="2" charset="2"/>
              <a:buNone/>
            </a:pPr>
            <a:endParaRPr lang="en-US" altLang="ar-IQ"/>
          </a:p>
        </p:txBody>
      </p:sp>
      <p:sp>
        <p:nvSpPr>
          <p:cNvPr id="314372" name="Text Box 4"/>
          <p:cNvSpPr txBox="1">
            <a:spLocks noChangeArrowheads="1"/>
          </p:cNvSpPr>
          <p:nvPr/>
        </p:nvSpPr>
        <p:spPr bwMode="auto">
          <a:xfrm>
            <a:off x="5580063" y="3213100"/>
            <a:ext cx="2447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ar-IQ" sz="3200">
                <a:solidFill>
                  <a:schemeClr val="tx1"/>
                </a:solidFill>
              </a:rPr>
              <a:t>نقطة التعادل =</a:t>
            </a:r>
            <a:r>
              <a:rPr lang="ar-SA" altLang="ar-IQ" sz="2800">
                <a:solidFill>
                  <a:schemeClr val="tx1"/>
                </a:solidFill>
              </a:rPr>
              <a:t> </a:t>
            </a:r>
            <a:endParaRPr lang="en-US" altLang="ar-IQ" sz="2800">
              <a:solidFill>
                <a:schemeClr val="tx1"/>
              </a:solidFill>
            </a:endParaRPr>
          </a:p>
        </p:txBody>
      </p:sp>
      <p:sp>
        <p:nvSpPr>
          <p:cNvPr id="314373" name="Line 5"/>
          <p:cNvSpPr>
            <a:spLocks noChangeShapeType="1"/>
          </p:cNvSpPr>
          <p:nvPr/>
        </p:nvSpPr>
        <p:spPr bwMode="auto">
          <a:xfrm flipH="1">
            <a:off x="3276600" y="3429000"/>
            <a:ext cx="2376488"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314374" name="Text Box 6"/>
          <p:cNvSpPr txBox="1">
            <a:spLocks noChangeArrowheads="1"/>
          </p:cNvSpPr>
          <p:nvPr/>
        </p:nvSpPr>
        <p:spPr bwMode="auto">
          <a:xfrm>
            <a:off x="3276600" y="2852738"/>
            <a:ext cx="24495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ت ث</a:t>
            </a:r>
            <a:endParaRPr lang="en-US" altLang="ar-IQ" sz="3200">
              <a:solidFill>
                <a:schemeClr val="tx1"/>
              </a:solidFill>
            </a:endParaRPr>
          </a:p>
        </p:txBody>
      </p:sp>
      <p:sp>
        <p:nvSpPr>
          <p:cNvPr id="314375" name="Text Box 7"/>
          <p:cNvSpPr txBox="1">
            <a:spLocks noChangeArrowheads="1"/>
          </p:cNvSpPr>
          <p:nvPr/>
        </p:nvSpPr>
        <p:spPr bwMode="auto">
          <a:xfrm>
            <a:off x="3419475" y="3500438"/>
            <a:ext cx="22320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س ع – ت غ</a:t>
            </a:r>
            <a:endParaRPr lang="en-US" altLang="ar-IQ" sz="3200">
              <a:solidFill>
                <a:schemeClr val="tx1"/>
              </a:solidFill>
            </a:endParaRPr>
          </a:p>
        </p:txBody>
      </p:sp>
      <p:sp>
        <p:nvSpPr>
          <p:cNvPr id="314376" name="Text Box 8"/>
          <p:cNvSpPr txBox="1">
            <a:spLocks noChangeArrowheads="1"/>
          </p:cNvSpPr>
          <p:nvPr/>
        </p:nvSpPr>
        <p:spPr bwMode="auto">
          <a:xfrm>
            <a:off x="468313" y="4652963"/>
            <a:ext cx="828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15963" indent="-715963">
              <a:defRPr>
                <a:solidFill>
                  <a:schemeClr val="tx1"/>
                </a:solidFill>
                <a:latin typeface="Arial" pitchFamily="34" charset="0"/>
                <a:cs typeface="Arial" pitchFamily="34" charset="0"/>
              </a:defRPr>
            </a:lvl1pPr>
            <a:lvl2pPr marL="895350">
              <a:defRPr>
                <a:solidFill>
                  <a:schemeClr val="tx1"/>
                </a:solidFill>
                <a:latin typeface="Arial" pitchFamily="34" charset="0"/>
                <a:cs typeface="Arial" pitchFamily="34" charset="0"/>
              </a:defRPr>
            </a:lvl2pPr>
            <a:lvl3pPr marL="1074738">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pPr>
            <a:r>
              <a:rPr lang="ar-SA" altLang="ar-IQ" sz="2400">
                <a:solidFill>
                  <a:schemeClr val="tx2"/>
                </a:solidFill>
              </a:rPr>
              <a:t>حيث : ت ث تمثل التكاليف الثابتة ، س ع تمثل سعر بيع الوحدة ، ت غ تمثل التكلفة المتغيرة للوحدة</a:t>
            </a:r>
            <a:r>
              <a:rPr lang="en-US" altLang="ar-IQ" sz="2400">
                <a:solidFill>
                  <a:schemeClr val="tx2"/>
                </a:solidFill>
              </a:rPr>
              <a:t> </a:t>
            </a:r>
          </a:p>
        </p:txBody>
      </p:sp>
    </p:spTree>
    <p:extLst>
      <p:ext uri="{BB962C8B-B14F-4D97-AF65-F5344CB8AC3E}">
        <p14:creationId xmlns:p14="http://schemas.microsoft.com/office/powerpoint/2010/main" val="283002783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14370"/>
                                        </p:tgtEl>
                                        <p:attrNameLst>
                                          <p:attrName>style.visibility</p:attrName>
                                        </p:attrNameLst>
                                      </p:cBhvr>
                                      <p:to>
                                        <p:strVal val="visible"/>
                                      </p:to>
                                    </p:set>
                                    <p:anim calcmode="lin" valueType="num">
                                      <p:cBhvr>
                                        <p:cTn id="7" dur="1000" fill="hold"/>
                                        <p:tgtEl>
                                          <p:spTgt spid="314370"/>
                                        </p:tgtEl>
                                        <p:attrNameLst>
                                          <p:attrName>ppt_w</p:attrName>
                                        </p:attrNameLst>
                                      </p:cBhvr>
                                      <p:tavLst>
                                        <p:tav tm="0">
                                          <p:val>
                                            <p:strVal val="#ppt_w+.3"/>
                                          </p:val>
                                        </p:tav>
                                        <p:tav tm="100000">
                                          <p:val>
                                            <p:strVal val="#ppt_w"/>
                                          </p:val>
                                        </p:tav>
                                      </p:tavLst>
                                    </p:anim>
                                    <p:anim calcmode="lin" valueType="num">
                                      <p:cBhvr>
                                        <p:cTn id="8" dur="1000" fill="hold"/>
                                        <p:tgtEl>
                                          <p:spTgt spid="314370"/>
                                        </p:tgtEl>
                                        <p:attrNameLst>
                                          <p:attrName>ppt_h</p:attrName>
                                        </p:attrNameLst>
                                      </p:cBhvr>
                                      <p:tavLst>
                                        <p:tav tm="0">
                                          <p:val>
                                            <p:strVal val="#ppt_h"/>
                                          </p:val>
                                        </p:tav>
                                        <p:tav tm="100000">
                                          <p:val>
                                            <p:strVal val="#ppt_h"/>
                                          </p:val>
                                        </p:tav>
                                      </p:tavLst>
                                    </p:anim>
                                    <p:animEffect transition="in" filter="fade">
                                      <p:cBhvr>
                                        <p:cTn id="9" dur="1000"/>
                                        <p:tgtEl>
                                          <p:spTgt spid="3143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nodePh="1">
                                  <p:stCondLst>
                                    <p:cond delay="0"/>
                                  </p:stCondLst>
                                  <p:endCondLst>
                                    <p:cond evt="begin" delay="0">
                                      <p:tn val="12"/>
                                    </p:cond>
                                  </p:endCondLst>
                                  <p:childTnLst>
                                    <p:set>
                                      <p:cBhvr>
                                        <p:cTn id="13" dur="1" fill="hold">
                                          <p:stCondLst>
                                            <p:cond delay="0"/>
                                          </p:stCondLst>
                                        </p:cTn>
                                        <p:tgtEl>
                                          <p:spTgt spid="314371">
                                            <p:txEl>
                                              <p:pRg st="0" end="0"/>
                                            </p:txEl>
                                          </p:spTgt>
                                        </p:tgtEl>
                                        <p:attrNameLst>
                                          <p:attrName>style.visibility</p:attrName>
                                        </p:attrNameLst>
                                      </p:cBhvr>
                                      <p:to>
                                        <p:strVal val="visible"/>
                                      </p:to>
                                    </p:set>
                                    <p:anim calcmode="lin" valueType="num">
                                      <p:cBhvr>
                                        <p:cTn id="14" dur="1000" fill="hold"/>
                                        <p:tgtEl>
                                          <p:spTgt spid="31437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1437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43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P spid="31437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p:txBody>
          <a:bodyPr/>
          <a:lstStyle/>
          <a:p>
            <a:pPr algn="just"/>
            <a:r>
              <a:rPr lang="ar-SA" altLang="ar-IQ" sz="3600" b="1">
                <a:solidFill>
                  <a:schemeClr val="tx1"/>
                </a:solidFill>
              </a:rPr>
              <a:t>تحديد نقطة التعادل بالقيمة :</a:t>
            </a:r>
            <a:endParaRPr lang="en-US" altLang="ar-IQ" sz="3600" b="1">
              <a:solidFill>
                <a:schemeClr val="tx1"/>
              </a:solidFill>
            </a:endParaRPr>
          </a:p>
        </p:txBody>
      </p:sp>
      <p:sp>
        <p:nvSpPr>
          <p:cNvPr id="320515" name="Rectangle 3"/>
          <p:cNvSpPr>
            <a:spLocks noGrp="1" noChangeArrowheads="1"/>
          </p:cNvSpPr>
          <p:nvPr>
            <p:ph idx="1"/>
          </p:nvPr>
        </p:nvSpPr>
        <p:spPr/>
        <p:txBody>
          <a:bodyPr/>
          <a:lstStyle/>
          <a:p>
            <a:pPr>
              <a:buFont typeface="Wingdings" pitchFamily="2" charset="2"/>
              <a:buNone/>
            </a:pPr>
            <a:endParaRPr lang="ar-SA" altLang="ar-IQ"/>
          </a:p>
          <a:p>
            <a:pPr>
              <a:buFont typeface="Wingdings" pitchFamily="2" charset="2"/>
              <a:buNone/>
            </a:pPr>
            <a:endParaRPr lang="en-US" altLang="ar-IQ"/>
          </a:p>
        </p:txBody>
      </p:sp>
      <p:sp>
        <p:nvSpPr>
          <p:cNvPr id="320516" name="Text Box 4"/>
          <p:cNvSpPr txBox="1">
            <a:spLocks noChangeArrowheads="1"/>
          </p:cNvSpPr>
          <p:nvPr/>
        </p:nvSpPr>
        <p:spPr bwMode="auto">
          <a:xfrm>
            <a:off x="5580063" y="3213100"/>
            <a:ext cx="2447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ar-IQ" sz="3200">
                <a:solidFill>
                  <a:schemeClr val="tx1"/>
                </a:solidFill>
              </a:rPr>
              <a:t>نقطة التعادل =</a:t>
            </a:r>
            <a:r>
              <a:rPr lang="ar-SA" altLang="ar-IQ" sz="2800">
                <a:solidFill>
                  <a:schemeClr val="tx1"/>
                </a:solidFill>
              </a:rPr>
              <a:t> </a:t>
            </a:r>
            <a:endParaRPr lang="en-US" altLang="ar-IQ" sz="2800">
              <a:solidFill>
                <a:schemeClr val="tx1"/>
              </a:solidFill>
            </a:endParaRPr>
          </a:p>
        </p:txBody>
      </p:sp>
      <p:sp>
        <p:nvSpPr>
          <p:cNvPr id="320517" name="Line 5"/>
          <p:cNvSpPr>
            <a:spLocks noChangeShapeType="1"/>
          </p:cNvSpPr>
          <p:nvPr/>
        </p:nvSpPr>
        <p:spPr bwMode="auto">
          <a:xfrm flipH="1">
            <a:off x="2771775" y="3429000"/>
            <a:ext cx="2881313"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320518" name="Text Box 6"/>
          <p:cNvSpPr txBox="1">
            <a:spLocks noChangeArrowheads="1"/>
          </p:cNvSpPr>
          <p:nvPr/>
        </p:nvSpPr>
        <p:spPr bwMode="auto">
          <a:xfrm>
            <a:off x="2916238" y="2781300"/>
            <a:ext cx="244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ت ث</a:t>
            </a:r>
            <a:endParaRPr lang="en-US" altLang="ar-IQ" sz="3200">
              <a:solidFill>
                <a:schemeClr val="tx1"/>
              </a:solidFill>
            </a:endParaRPr>
          </a:p>
        </p:txBody>
      </p:sp>
      <p:sp>
        <p:nvSpPr>
          <p:cNvPr id="320519" name="Text Box 7"/>
          <p:cNvSpPr txBox="1">
            <a:spLocks noChangeArrowheads="1"/>
          </p:cNvSpPr>
          <p:nvPr/>
        </p:nvSpPr>
        <p:spPr bwMode="auto">
          <a:xfrm>
            <a:off x="2771775" y="3500438"/>
            <a:ext cx="2879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1 – (ت غ ÷ س ع)</a:t>
            </a:r>
            <a:endParaRPr lang="en-US" altLang="ar-IQ" sz="3200">
              <a:solidFill>
                <a:schemeClr val="tx1"/>
              </a:solidFill>
            </a:endParaRPr>
          </a:p>
        </p:txBody>
      </p:sp>
      <p:sp>
        <p:nvSpPr>
          <p:cNvPr id="320520" name="Text Box 8"/>
          <p:cNvSpPr txBox="1">
            <a:spLocks noChangeArrowheads="1"/>
          </p:cNvSpPr>
          <p:nvPr/>
        </p:nvSpPr>
        <p:spPr bwMode="auto">
          <a:xfrm>
            <a:off x="179388" y="5013325"/>
            <a:ext cx="87487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15963" indent="-715963">
              <a:defRPr>
                <a:solidFill>
                  <a:schemeClr val="tx1"/>
                </a:solidFill>
                <a:latin typeface="Arial" pitchFamily="34" charset="0"/>
                <a:cs typeface="Arial" pitchFamily="34" charset="0"/>
              </a:defRPr>
            </a:lvl1pPr>
            <a:lvl2pPr marL="895350">
              <a:defRPr>
                <a:solidFill>
                  <a:schemeClr val="tx1"/>
                </a:solidFill>
                <a:latin typeface="Arial" pitchFamily="34" charset="0"/>
                <a:cs typeface="Arial" pitchFamily="34" charset="0"/>
              </a:defRPr>
            </a:lvl2pPr>
            <a:lvl3pPr marL="1074738">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a:spcBef>
                <a:spcPct val="50000"/>
              </a:spcBef>
            </a:pPr>
            <a:r>
              <a:rPr lang="ar-SA" altLang="ar-IQ" sz="2400">
                <a:solidFill>
                  <a:schemeClr val="tx2"/>
                </a:solidFill>
              </a:rPr>
              <a:t>حيث تمثل 1- (ت غ ÷ س ع) نسبة هامش المساهمة (هامش المساهمة إلى سعر البيع)</a:t>
            </a:r>
            <a:endParaRPr lang="en-US" altLang="ar-IQ" sz="2400">
              <a:solidFill>
                <a:schemeClr val="tx2"/>
              </a:solidFill>
            </a:endParaRPr>
          </a:p>
        </p:txBody>
      </p:sp>
    </p:spTree>
    <p:extLst>
      <p:ext uri="{BB962C8B-B14F-4D97-AF65-F5344CB8AC3E}">
        <p14:creationId xmlns:p14="http://schemas.microsoft.com/office/powerpoint/2010/main" val="4028128380"/>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p:cTn id="7" dur="1000" fill="hold"/>
                                        <p:tgtEl>
                                          <p:spTgt spid="320514"/>
                                        </p:tgtEl>
                                        <p:attrNameLst>
                                          <p:attrName>ppt_w</p:attrName>
                                        </p:attrNameLst>
                                      </p:cBhvr>
                                      <p:tavLst>
                                        <p:tav tm="0">
                                          <p:val>
                                            <p:strVal val="#ppt_w+.3"/>
                                          </p:val>
                                        </p:tav>
                                        <p:tav tm="100000">
                                          <p:val>
                                            <p:strVal val="#ppt_w"/>
                                          </p:val>
                                        </p:tav>
                                      </p:tavLst>
                                    </p:anim>
                                    <p:anim calcmode="lin" valueType="num">
                                      <p:cBhvr>
                                        <p:cTn id="8" dur="1000" fill="hold"/>
                                        <p:tgtEl>
                                          <p:spTgt spid="320514"/>
                                        </p:tgtEl>
                                        <p:attrNameLst>
                                          <p:attrName>ppt_h</p:attrName>
                                        </p:attrNameLst>
                                      </p:cBhvr>
                                      <p:tavLst>
                                        <p:tav tm="0">
                                          <p:val>
                                            <p:strVal val="#ppt_h"/>
                                          </p:val>
                                        </p:tav>
                                        <p:tav tm="100000">
                                          <p:val>
                                            <p:strVal val="#ppt_h"/>
                                          </p:val>
                                        </p:tav>
                                      </p:tavLst>
                                    </p:anim>
                                    <p:animEffect transition="in" filter="fade">
                                      <p:cBhvr>
                                        <p:cTn id="9" dur="1000"/>
                                        <p:tgtEl>
                                          <p:spTgt spid="3205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nodePh="1">
                                  <p:stCondLst>
                                    <p:cond delay="0"/>
                                  </p:stCondLst>
                                  <p:endCondLst>
                                    <p:cond evt="begin" delay="0">
                                      <p:tn val="12"/>
                                    </p:cond>
                                  </p:endCondLst>
                                  <p:childTnLst>
                                    <p:set>
                                      <p:cBhvr>
                                        <p:cTn id="13" dur="1" fill="hold">
                                          <p:stCondLst>
                                            <p:cond delay="0"/>
                                          </p:stCondLst>
                                        </p:cTn>
                                        <p:tgtEl>
                                          <p:spTgt spid="320515">
                                            <p:txEl>
                                              <p:pRg st="0" end="0"/>
                                            </p:txEl>
                                          </p:spTgt>
                                        </p:tgtEl>
                                        <p:attrNameLst>
                                          <p:attrName>style.visibility</p:attrName>
                                        </p:attrNameLst>
                                      </p:cBhvr>
                                      <p:to>
                                        <p:strVal val="visible"/>
                                      </p:to>
                                    </p:set>
                                    <p:anim calcmode="lin" valueType="num">
                                      <p:cBhvr>
                                        <p:cTn id="14" dur="1000" fill="hold"/>
                                        <p:tgtEl>
                                          <p:spTgt spid="32051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2051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0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p:bldP spid="32051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algn="just"/>
            <a:r>
              <a:rPr lang="ar-SA" altLang="ar-IQ" sz="3600" b="1">
                <a:solidFill>
                  <a:schemeClr val="tx1"/>
                </a:solidFill>
              </a:rPr>
              <a:t>تحديد نسبة نقطة التعادل :</a:t>
            </a:r>
            <a:endParaRPr lang="en-US" altLang="ar-IQ" sz="3600" b="1">
              <a:solidFill>
                <a:schemeClr val="tx1"/>
              </a:solidFill>
            </a:endParaRPr>
          </a:p>
        </p:txBody>
      </p:sp>
      <p:sp>
        <p:nvSpPr>
          <p:cNvPr id="321539" name="Rectangle 3"/>
          <p:cNvSpPr>
            <a:spLocks noGrp="1" noChangeArrowheads="1"/>
          </p:cNvSpPr>
          <p:nvPr>
            <p:ph idx="1"/>
          </p:nvPr>
        </p:nvSpPr>
        <p:spPr/>
        <p:txBody>
          <a:bodyPr/>
          <a:lstStyle/>
          <a:p>
            <a:pPr>
              <a:buFont typeface="Wingdings" pitchFamily="2" charset="2"/>
              <a:buNone/>
            </a:pPr>
            <a:endParaRPr lang="ar-SA" altLang="ar-IQ"/>
          </a:p>
          <a:p>
            <a:pPr>
              <a:buFont typeface="Wingdings" pitchFamily="2" charset="2"/>
              <a:buNone/>
            </a:pPr>
            <a:endParaRPr lang="en-US" altLang="ar-IQ"/>
          </a:p>
        </p:txBody>
      </p:sp>
      <p:sp>
        <p:nvSpPr>
          <p:cNvPr id="321540" name="Text Box 4"/>
          <p:cNvSpPr txBox="1">
            <a:spLocks noChangeArrowheads="1"/>
          </p:cNvSpPr>
          <p:nvPr/>
        </p:nvSpPr>
        <p:spPr bwMode="auto">
          <a:xfrm>
            <a:off x="5364163" y="3213100"/>
            <a:ext cx="2952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ar-IQ" sz="3200">
                <a:solidFill>
                  <a:schemeClr val="tx1"/>
                </a:solidFill>
              </a:rPr>
              <a:t>نسبة نقطة التعادل =</a:t>
            </a:r>
            <a:r>
              <a:rPr lang="ar-SA" altLang="ar-IQ" sz="2800">
                <a:solidFill>
                  <a:schemeClr val="tx1"/>
                </a:solidFill>
              </a:rPr>
              <a:t> </a:t>
            </a:r>
            <a:endParaRPr lang="en-US" altLang="ar-IQ" sz="2800">
              <a:solidFill>
                <a:schemeClr val="tx1"/>
              </a:solidFill>
            </a:endParaRPr>
          </a:p>
        </p:txBody>
      </p:sp>
      <p:sp>
        <p:nvSpPr>
          <p:cNvPr id="321541" name="Line 5"/>
          <p:cNvSpPr>
            <a:spLocks noChangeShapeType="1"/>
          </p:cNvSpPr>
          <p:nvPr/>
        </p:nvSpPr>
        <p:spPr bwMode="auto">
          <a:xfrm flipH="1">
            <a:off x="2771775" y="3429000"/>
            <a:ext cx="2449513" cy="0"/>
          </a:xfrm>
          <a:prstGeom prst="line">
            <a:avLst/>
          </a:prstGeom>
          <a:noFill/>
          <a:ln w="38100">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IQ"/>
          </a:p>
        </p:txBody>
      </p:sp>
      <p:sp>
        <p:nvSpPr>
          <p:cNvPr id="321542" name="Text Box 6"/>
          <p:cNvSpPr txBox="1">
            <a:spLocks noChangeArrowheads="1"/>
          </p:cNvSpPr>
          <p:nvPr/>
        </p:nvSpPr>
        <p:spPr bwMode="auto">
          <a:xfrm>
            <a:off x="2700338" y="2781300"/>
            <a:ext cx="24495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نقطة التعادل </a:t>
            </a:r>
            <a:endParaRPr lang="en-US" altLang="ar-IQ" sz="3200">
              <a:solidFill>
                <a:schemeClr val="tx1"/>
              </a:solidFill>
            </a:endParaRPr>
          </a:p>
        </p:txBody>
      </p:sp>
      <p:sp>
        <p:nvSpPr>
          <p:cNvPr id="321543" name="Text Box 7"/>
          <p:cNvSpPr txBox="1">
            <a:spLocks noChangeArrowheads="1"/>
          </p:cNvSpPr>
          <p:nvPr/>
        </p:nvSpPr>
        <p:spPr bwMode="auto">
          <a:xfrm>
            <a:off x="2555875" y="3500438"/>
            <a:ext cx="26654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ar-SA" altLang="ar-IQ" sz="3200">
                <a:solidFill>
                  <a:schemeClr val="tx1"/>
                </a:solidFill>
              </a:rPr>
              <a:t>الطاقة المتاحة</a:t>
            </a:r>
            <a:endParaRPr lang="en-US" altLang="ar-IQ" sz="3200">
              <a:solidFill>
                <a:schemeClr val="tx1"/>
              </a:solidFill>
            </a:endParaRPr>
          </a:p>
        </p:txBody>
      </p:sp>
      <p:sp>
        <p:nvSpPr>
          <p:cNvPr id="321545" name="Text Box 9"/>
          <p:cNvSpPr txBox="1">
            <a:spLocks noChangeArrowheads="1"/>
          </p:cNvSpPr>
          <p:nvPr/>
        </p:nvSpPr>
        <p:spPr bwMode="auto">
          <a:xfrm>
            <a:off x="2268538" y="3141663"/>
            <a:ext cx="5762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altLang="ar-IQ" sz="3200">
                <a:solidFill>
                  <a:schemeClr val="tx1"/>
                </a:solidFill>
              </a:rPr>
              <a:t>%</a:t>
            </a:r>
            <a:endParaRPr lang="en-US" altLang="ar-IQ" sz="3200">
              <a:solidFill>
                <a:schemeClr val="tx1"/>
              </a:solidFill>
            </a:endParaRPr>
          </a:p>
        </p:txBody>
      </p:sp>
    </p:spTree>
    <p:extLst>
      <p:ext uri="{BB962C8B-B14F-4D97-AF65-F5344CB8AC3E}">
        <p14:creationId xmlns:p14="http://schemas.microsoft.com/office/powerpoint/2010/main" val="3698757338"/>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1538"/>
                                        </p:tgtEl>
                                        <p:attrNameLst>
                                          <p:attrName>style.visibility</p:attrName>
                                        </p:attrNameLst>
                                      </p:cBhvr>
                                      <p:to>
                                        <p:strVal val="visible"/>
                                      </p:to>
                                    </p:set>
                                    <p:animEffect transition="in" filter="fade">
                                      <p:cBhvr>
                                        <p:cTn id="7" dur="800" decel="100000"/>
                                        <p:tgtEl>
                                          <p:spTgt spid="321538"/>
                                        </p:tgtEl>
                                      </p:cBhvr>
                                    </p:animEffect>
                                    <p:anim calcmode="lin" valueType="num">
                                      <p:cBhvr>
                                        <p:cTn id="8" dur="800" decel="100000" fill="hold"/>
                                        <p:tgtEl>
                                          <p:spTgt spid="321538"/>
                                        </p:tgtEl>
                                        <p:attrNameLst>
                                          <p:attrName>style.rotation</p:attrName>
                                        </p:attrNameLst>
                                      </p:cBhvr>
                                      <p:tavLst>
                                        <p:tav tm="0">
                                          <p:val>
                                            <p:fltVal val="-90"/>
                                          </p:val>
                                        </p:tav>
                                        <p:tav tm="100000">
                                          <p:val>
                                            <p:fltVal val="0"/>
                                          </p:val>
                                        </p:tav>
                                      </p:tavLst>
                                    </p:anim>
                                    <p:anim calcmode="lin" valueType="num">
                                      <p:cBhvr>
                                        <p:cTn id="9" dur="800" decel="100000" fill="hold"/>
                                        <p:tgtEl>
                                          <p:spTgt spid="321538"/>
                                        </p:tgtEl>
                                        <p:attrNameLst>
                                          <p:attrName>ppt_x</p:attrName>
                                        </p:attrNameLst>
                                      </p:cBhvr>
                                      <p:tavLst>
                                        <p:tav tm="0">
                                          <p:val>
                                            <p:strVal val="#ppt_x+0.4"/>
                                          </p:val>
                                        </p:tav>
                                        <p:tav tm="100000">
                                          <p:val>
                                            <p:strVal val="#ppt_x-0.05"/>
                                          </p:val>
                                        </p:tav>
                                      </p:tavLst>
                                    </p:anim>
                                    <p:anim calcmode="lin" valueType="num">
                                      <p:cBhvr>
                                        <p:cTn id="10" dur="800" decel="100000" fill="hold"/>
                                        <p:tgtEl>
                                          <p:spTgt spid="3215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15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153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nodePh="1">
                                  <p:stCondLst>
                                    <p:cond delay="0"/>
                                  </p:stCondLst>
                                  <p:endCondLst>
                                    <p:cond evt="begin" delay="0">
                                      <p:tn val="15"/>
                                    </p:cond>
                                  </p:endCondLst>
                                  <p:childTnLst>
                                    <p:set>
                                      <p:cBhvr>
                                        <p:cTn id="16" dur="1" fill="hold">
                                          <p:stCondLst>
                                            <p:cond delay="0"/>
                                          </p:stCondLst>
                                        </p:cTn>
                                        <p:tgtEl>
                                          <p:spTgt spid="321539">
                                            <p:txEl>
                                              <p:pRg st="0" end="0"/>
                                            </p:txEl>
                                          </p:spTgt>
                                        </p:tgtEl>
                                        <p:attrNameLst>
                                          <p:attrName>style.visibility</p:attrName>
                                        </p:attrNameLst>
                                      </p:cBhvr>
                                      <p:to>
                                        <p:strVal val="visible"/>
                                      </p:to>
                                    </p:set>
                                    <p:animEffect transition="in" filter="fade">
                                      <p:cBhvr>
                                        <p:cTn id="17" dur="1000"/>
                                        <p:tgtEl>
                                          <p:spTgt spid="321539">
                                            <p:txEl>
                                              <p:pRg st="0" end="0"/>
                                            </p:txEl>
                                          </p:spTgt>
                                        </p:tgtEl>
                                      </p:cBhvr>
                                    </p:animEffect>
                                    <p:anim calcmode="lin" valueType="num">
                                      <p:cBhvr>
                                        <p:cTn id="18" dur="1000" fill="hold"/>
                                        <p:tgtEl>
                                          <p:spTgt spid="3215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15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p:bldP spid="3215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pPr algn="r"/>
            <a:r>
              <a:rPr lang="ar-SA" altLang="ar-IQ" sz="4000">
                <a:solidFill>
                  <a:srgbClr val="000000"/>
                </a:solidFill>
              </a:rPr>
              <a:t>ماذا يقصد بدراسة الجدوى الفنية ؟</a:t>
            </a:r>
            <a:endParaRPr lang="en-US" altLang="ar-IQ" sz="4000">
              <a:solidFill>
                <a:srgbClr val="000000"/>
              </a:solidFill>
            </a:endParaRPr>
          </a:p>
        </p:txBody>
      </p:sp>
      <p:sp>
        <p:nvSpPr>
          <p:cNvPr id="96259" name="Rectangle 3"/>
          <p:cNvSpPr>
            <a:spLocks noGrp="1" noChangeArrowheads="1"/>
          </p:cNvSpPr>
          <p:nvPr>
            <p:ph type="body" idx="1"/>
          </p:nvPr>
        </p:nvSpPr>
        <p:spPr>
          <a:xfrm>
            <a:off x="1116013" y="2781300"/>
            <a:ext cx="7693025" cy="3724275"/>
          </a:xfrm>
        </p:spPr>
        <p:txBody>
          <a:bodyPr/>
          <a:lstStyle/>
          <a:p>
            <a:pPr marL="92075" indent="0" algn="just">
              <a:buClr>
                <a:srgbClr val="008000"/>
              </a:buClr>
              <a:buFont typeface="Wingdings" pitchFamily="2" charset="2"/>
              <a:buNone/>
            </a:pPr>
            <a:r>
              <a:rPr lang="ar-SA" altLang="ar-IQ" b="1" dirty="0">
                <a:solidFill>
                  <a:srgbClr val="3F007E"/>
                </a:solidFill>
              </a:rPr>
              <a:t>مجموعة من الاختبارات والتقديرات المتعلقة ببحث مدى قابلية المشروع المقترح للتنفيذ من الناحية الفنية من عدمه ، مما يعزز قرار الاستمرار في باقي مراحل الدراسة التفصيلية </a:t>
            </a:r>
          </a:p>
          <a:p>
            <a:pPr marL="92075" indent="0" algn="just">
              <a:buClr>
                <a:srgbClr val="008000"/>
              </a:buClr>
              <a:buFont typeface="Wingdings" pitchFamily="2" charset="2"/>
              <a:buChar char="×"/>
            </a:pPr>
            <a:r>
              <a:rPr lang="ar-SA" altLang="ar-IQ" b="1" dirty="0">
                <a:solidFill>
                  <a:srgbClr val="3F007E"/>
                </a:solidFill>
              </a:rPr>
              <a:t>الدراسة الفنية تعتبر ذات اتجاه تكاملي</a:t>
            </a:r>
          </a:p>
          <a:p>
            <a:pPr marL="92075" indent="0" algn="just">
              <a:buClr>
                <a:srgbClr val="008000"/>
              </a:buClr>
              <a:buFont typeface="Wingdings" pitchFamily="2" charset="2"/>
              <a:buChar char="×"/>
            </a:pPr>
            <a:r>
              <a:rPr lang="ar-SA" altLang="ar-IQ" b="1" dirty="0">
                <a:solidFill>
                  <a:srgbClr val="3F007E"/>
                </a:solidFill>
              </a:rPr>
              <a:t>الدراسة الفنية ترتبط بإنشاء المشروع وتركيب الآلات وتحديد الاحتياجات وتقدير التكاليف والإيرادات</a:t>
            </a:r>
            <a:r>
              <a:rPr lang="ar-SA" altLang="ar-IQ" dirty="0"/>
              <a:t> </a:t>
            </a:r>
            <a:endParaRPr lang="en-US" altLang="ar-IQ" sz="3600" dirty="0">
              <a:solidFill>
                <a:srgbClr val="3F007E"/>
              </a:solidFill>
            </a:endParaRPr>
          </a:p>
          <a:p>
            <a:pPr marL="92075" indent="0"/>
            <a:endParaRPr lang="en-US" altLang="ar-IQ" dirty="0"/>
          </a:p>
        </p:txBody>
      </p:sp>
    </p:spTree>
    <p:extLst>
      <p:ext uri="{BB962C8B-B14F-4D97-AF65-F5344CB8AC3E}">
        <p14:creationId xmlns:p14="http://schemas.microsoft.com/office/powerpoint/2010/main" val="36311264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96258"/>
                                        </p:tgtEl>
                                        <p:attrNameLst>
                                          <p:attrName>style.visibility</p:attrName>
                                        </p:attrNameLst>
                                      </p:cBhvr>
                                      <p:to>
                                        <p:strVal val="visible"/>
                                      </p:to>
                                    </p:set>
                                    <p:animEffect transition="in" filter="fade">
                                      <p:cBhvr>
                                        <p:cTn id="7" dur="1000">
                                          <p:stCondLst>
                                            <p:cond delay="0"/>
                                          </p:stCondLst>
                                        </p:cTn>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fade">
                                      <p:cBhvr>
                                        <p:cTn id="12" dur="500">
                                          <p:stCondLst>
                                            <p:cond delay="0"/>
                                          </p:stCondLst>
                                        </p:cTn>
                                        <p:tgtEl>
                                          <p:spTgt spid="96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fade">
                                      <p:cBhvr>
                                        <p:cTn id="17" dur="500">
                                          <p:stCondLst>
                                            <p:cond delay="0"/>
                                          </p:stCondLst>
                                        </p:cTn>
                                        <p:tgtEl>
                                          <p:spTgt spid="962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fade">
                                      <p:cBhvr>
                                        <p:cTn id="22" dur="500">
                                          <p:stCondLst>
                                            <p:cond delay="0"/>
                                          </p:stCondLst>
                                        </p:cTn>
                                        <p:tgtEl>
                                          <p:spTgt spid="962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AutoShape 2"/>
          <p:cNvSpPr>
            <a:spLocks noGrp="1" noChangeArrowheads="1"/>
          </p:cNvSpPr>
          <p:nvPr>
            <p:ph type="title"/>
          </p:nvPr>
        </p:nvSpPr>
        <p:spPr>
          <a:xfrm>
            <a:off x="1219200" y="1052513"/>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 هي اهم العوامل المؤثرة في تحديد الطاقة الانتاجية وحجم الانتاج الملائم ؟</a:t>
            </a:r>
            <a:endParaRPr lang="en-US" altLang="ar-IQ">
              <a:solidFill>
                <a:srgbClr val="000000"/>
              </a:solidFill>
            </a:endParaRPr>
          </a:p>
        </p:txBody>
      </p:sp>
      <p:sp>
        <p:nvSpPr>
          <p:cNvPr id="323587" name="Rectangle 3"/>
          <p:cNvSpPr>
            <a:spLocks noGrp="1" noChangeArrowheads="1"/>
          </p:cNvSpPr>
          <p:nvPr>
            <p:ph type="body" idx="1"/>
          </p:nvPr>
        </p:nvSpPr>
        <p:spPr>
          <a:xfrm>
            <a:off x="900113" y="2349500"/>
            <a:ext cx="7693025" cy="3743325"/>
          </a:xfrm>
        </p:spPr>
        <p:txBody>
          <a:bodyPr>
            <a:normAutofit lnSpcReduction="10000"/>
          </a:bodyPr>
          <a:lstStyle/>
          <a:p>
            <a:pPr marL="365125" indent="-273050">
              <a:buClr>
                <a:srgbClr val="006600"/>
              </a:buClr>
              <a:buFont typeface="Wingdings" pitchFamily="2" charset="2"/>
              <a:buBlip>
                <a:blip r:embed="rId2"/>
              </a:buBlip>
            </a:pPr>
            <a:r>
              <a:rPr lang="ar-SA" altLang="ar-IQ" b="1">
                <a:solidFill>
                  <a:srgbClr val="3F007E"/>
                </a:solidFill>
              </a:rPr>
              <a:t>حجم الموارد الاقتصادية المتاحة</a:t>
            </a:r>
          </a:p>
          <a:p>
            <a:pPr marL="365125" indent="-273050">
              <a:buClr>
                <a:srgbClr val="006600"/>
              </a:buClr>
              <a:buFont typeface="Wingdings" pitchFamily="2" charset="2"/>
              <a:buBlip>
                <a:blip r:embed="rId2"/>
              </a:buBlip>
            </a:pPr>
            <a:r>
              <a:rPr lang="ar-SA" altLang="ar-IQ" b="1">
                <a:solidFill>
                  <a:srgbClr val="3F007E"/>
                </a:solidFill>
              </a:rPr>
              <a:t>حجم السوق الفعلي والمتوقع</a:t>
            </a:r>
          </a:p>
          <a:p>
            <a:pPr marL="365125" indent="-273050">
              <a:buClr>
                <a:srgbClr val="006600"/>
              </a:buClr>
              <a:buFont typeface="Wingdings" pitchFamily="2" charset="2"/>
              <a:buBlip>
                <a:blip r:embed="rId2"/>
              </a:buBlip>
            </a:pPr>
            <a:r>
              <a:rPr lang="ar-SA" altLang="ar-IQ" b="1">
                <a:solidFill>
                  <a:srgbClr val="3F007E"/>
                </a:solidFill>
              </a:rPr>
              <a:t>الأساليب الفنية والحد الأدنى للإنتاج الفني </a:t>
            </a:r>
          </a:p>
          <a:p>
            <a:pPr marL="365125" indent="-273050">
              <a:buClr>
                <a:srgbClr val="006600"/>
              </a:buClr>
              <a:buFont typeface="Wingdings" pitchFamily="2" charset="2"/>
              <a:buBlip>
                <a:blip r:embed="rId2"/>
              </a:buBlip>
            </a:pPr>
            <a:r>
              <a:rPr lang="ar-SA" altLang="ar-IQ" b="1">
                <a:solidFill>
                  <a:srgbClr val="3F007E"/>
                </a:solidFill>
              </a:rPr>
              <a:t>محددات قانونية تتعلق بالطاقة الإنتاجية المرخص بها</a:t>
            </a:r>
          </a:p>
          <a:p>
            <a:pPr marL="365125" indent="-273050">
              <a:buClr>
                <a:srgbClr val="006600"/>
              </a:buClr>
              <a:buFont typeface="Wingdings" pitchFamily="2" charset="2"/>
              <a:buBlip>
                <a:blip r:embed="rId2"/>
              </a:buBlip>
            </a:pPr>
            <a:r>
              <a:rPr lang="ar-SA" altLang="ar-IQ" b="1">
                <a:solidFill>
                  <a:srgbClr val="3F007E"/>
                </a:solidFill>
              </a:rPr>
              <a:t>مدى إمكانية التوسع المستقبلي</a:t>
            </a:r>
          </a:p>
          <a:p>
            <a:pPr marL="365125" indent="-273050">
              <a:buClr>
                <a:srgbClr val="006600"/>
              </a:buClr>
              <a:buFont typeface="Wingdings" pitchFamily="2" charset="2"/>
              <a:buBlip>
                <a:blip r:embed="rId2"/>
              </a:buBlip>
            </a:pPr>
            <a:r>
              <a:rPr lang="ar-SA" altLang="ar-IQ" b="1">
                <a:solidFill>
                  <a:srgbClr val="3F007E"/>
                </a:solidFill>
              </a:rPr>
              <a:t>اقتصاديات الحجم والوفورات الاقتصادية الناتجة عن حجم معين</a:t>
            </a:r>
          </a:p>
        </p:txBody>
      </p:sp>
    </p:spTree>
    <p:extLst>
      <p:ext uri="{BB962C8B-B14F-4D97-AF65-F5344CB8AC3E}">
        <p14:creationId xmlns:p14="http://schemas.microsoft.com/office/powerpoint/2010/main" val="375719969"/>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fade">
                                      <p:cBhvr>
                                        <p:cTn id="7" dur="768" decel="100000"/>
                                        <p:tgtEl>
                                          <p:spTgt spid="323586"/>
                                        </p:tgtEl>
                                      </p:cBhvr>
                                    </p:animEffect>
                                    <p:animScale>
                                      <p:cBhvr>
                                        <p:cTn id="8" dur="768" decel="100000"/>
                                        <p:tgtEl>
                                          <p:spTgt spid="323586"/>
                                        </p:tgtEl>
                                      </p:cBhvr>
                                      <p:from x="10000" y="10000"/>
                                      <p:to x="200000" y="450000"/>
                                    </p:animScale>
                                    <p:animScale>
                                      <p:cBhvr>
                                        <p:cTn id="9" dur="1230" accel="100000" fill="hold">
                                          <p:stCondLst>
                                            <p:cond delay="768"/>
                                          </p:stCondLst>
                                        </p:cTn>
                                        <p:tgtEl>
                                          <p:spTgt spid="323586"/>
                                        </p:tgtEl>
                                      </p:cBhvr>
                                      <p:from x="200000" y="450000"/>
                                      <p:to x="100000" y="100000"/>
                                    </p:animScale>
                                    <p:set>
                                      <p:cBhvr>
                                        <p:cTn id="10" dur="768" fill="hold"/>
                                        <p:tgtEl>
                                          <p:spTgt spid="323586"/>
                                        </p:tgtEl>
                                        <p:attrNameLst>
                                          <p:attrName>ppt_x</p:attrName>
                                        </p:attrNameLst>
                                      </p:cBhvr>
                                      <p:to>
                                        <p:strVal val="(0.5)"/>
                                      </p:to>
                                    </p:set>
                                    <p:anim from="(0.5)" to="(#ppt_x)" calcmode="lin" valueType="num">
                                      <p:cBhvr>
                                        <p:cTn id="11" dur="1230" accel="100000" fill="hold">
                                          <p:stCondLst>
                                            <p:cond delay="768"/>
                                          </p:stCondLst>
                                        </p:cTn>
                                        <p:tgtEl>
                                          <p:spTgt spid="323586"/>
                                        </p:tgtEl>
                                        <p:attrNameLst>
                                          <p:attrName>ppt_x</p:attrName>
                                        </p:attrNameLst>
                                      </p:cBhvr>
                                    </p:anim>
                                    <p:set>
                                      <p:cBhvr>
                                        <p:cTn id="12" dur="768" fill="hold"/>
                                        <p:tgtEl>
                                          <p:spTgt spid="323586"/>
                                        </p:tgtEl>
                                        <p:attrNameLst>
                                          <p:attrName>ppt_y</p:attrName>
                                        </p:attrNameLst>
                                      </p:cBhvr>
                                      <p:to>
                                        <p:strVal val="(#ppt_y+0.4)"/>
                                      </p:to>
                                    </p:set>
                                    <p:anim from="(#ppt_y+0.4)" to="(#ppt_y)" calcmode="lin" valueType="num">
                                      <p:cBhvr>
                                        <p:cTn id="13" dur="1230" accel="100000" fill="hold">
                                          <p:stCondLst>
                                            <p:cond delay="768"/>
                                          </p:stCondLst>
                                        </p:cTn>
                                        <p:tgtEl>
                                          <p:spTgt spid="32358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23587">
                                            <p:txEl>
                                              <p:pRg st="0" end="0"/>
                                            </p:txEl>
                                          </p:spTgt>
                                        </p:tgtEl>
                                        <p:attrNameLst>
                                          <p:attrName>style.visibility</p:attrName>
                                        </p:attrNameLst>
                                      </p:cBhvr>
                                      <p:to>
                                        <p:strVal val="visible"/>
                                      </p:to>
                                    </p:set>
                                    <p:anim calcmode="lin" valueType="num">
                                      <p:cBhvr>
                                        <p:cTn id="18" dur="500" fill="hold"/>
                                        <p:tgtEl>
                                          <p:spTgt spid="32358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2358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23587">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23587">
                                            <p:txEl>
                                              <p:pRg st="1" end="1"/>
                                            </p:txEl>
                                          </p:spTgt>
                                        </p:tgtEl>
                                        <p:attrNameLst>
                                          <p:attrName>style.visibility</p:attrName>
                                        </p:attrNameLst>
                                      </p:cBhvr>
                                      <p:to>
                                        <p:strVal val="visible"/>
                                      </p:to>
                                    </p:set>
                                    <p:anim calcmode="lin" valueType="num">
                                      <p:cBhvr>
                                        <p:cTn id="25" dur="500" fill="hold"/>
                                        <p:tgtEl>
                                          <p:spTgt spid="32358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23587">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2358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23587">
                                            <p:txEl>
                                              <p:pRg st="2" end="2"/>
                                            </p:txEl>
                                          </p:spTgt>
                                        </p:tgtEl>
                                        <p:attrNameLst>
                                          <p:attrName>style.visibility</p:attrName>
                                        </p:attrNameLst>
                                      </p:cBhvr>
                                      <p:to>
                                        <p:strVal val="visible"/>
                                      </p:to>
                                    </p:set>
                                    <p:anim calcmode="lin" valueType="num">
                                      <p:cBhvr>
                                        <p:cTn id="32" dur="500" fill="hold"/>
                                        <p:tgtEl>
                                          <p:spTgt spid="323587">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23587">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23587">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23587">
                                            <p:txEl>
                                              <p:pRg st="3" end="3"/>
                                            </p:txEl>
                                          </p:spTgt>
                                        </p:tgtEl>
                                        <p:attrNameLst>
                                          <p:attrName>style.visibility</p:attrName>
                                        </p:attrNameLst>
                                      </p:cBhvr>
                                      <p:to>
                                        <p:strVal val="visible"/>
                                      </p:to>
                                    </p:set>
                                    <p:anim calcmode="lin" valueType="num">
                                      <p:cBhvr>
                                        <p:cTn id="39" dur="500" fill="hold"/>
                                        <p:tgtEl>
                                          <p:spTgt spid="32358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23587">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23587">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23587">
                                            <p:txEl>
                                              <p:pRg st="4" end="4"/>
                                            </p:txEl>
                                          </p:spTgt>
                                        </p:tgtEl>
                                        <p:attrNameLst>
                                          <p:attrName>style.visibility</p:attrName>
                                        </p:attrNameLst>
                                      </p:cBhvr>
                                      <p:to>
                                        <p:strVal val="visible"/>
                                      </p:to>
                                    </p:set>
                                    <p:anim calcmode="lin" valueType="num">
                                      <p:cBhvr>
                                        <p:cTn id="46" dur="500" fill="hold"/>
                                        <p:tgtEl>
                                          <p:spTgt spid="323587">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23587">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323587">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323587">
                                            <p:txEl>
                                              <p:pRg st="5" end="5"/>
                                            </p:txEl>
                                          </p:spTgt>
                                        </p:tgtEl>
                                        <p:attrNameLst>
                                          <p:attrName>style.visibility</p:attrName>
                                        </p:attrNameLst>
                                      </p:cBhvr>
                                      <p:to>
                                        <p:strVal val="visible"/>
                                      </p:to>
                                    </p:set>
                                    <p:anim calcmode="lin" valueType="num">
                                      <p:cBhvr>
                                        <p:cTn id="53" dur="500" fill="hold"/>
                                        <p:tgtEl>
                                          <p:spTgt spid="323587">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323587">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323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p:bldP spid="32358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AutoShape 2"/>
          <p:cNvSpPr>
            <a:spLocks noGrp="1" noChangeArrowheads="1"/>
          </p:cNvSpPr>
          <p:nvPr>
            <p:ph type="title"/>
          </p:nvPr>
        </p:nvSpPr>
        <p:spPr/>
        <p:txBody>
          <a:bodyPr/>
          <a:lstStyle/>
          <a:p>
            <a:pPr algn="r"/>
            <a:r>
              <a:rPr lang="ar-SA" altLang="ar-IQ" sz="4000">
                <a:solidFill>
                  <a:srgbClr val="000000"/>
                </a:solidFill>
              </a:rPr>
              <a:t>ما هي اهم مراحل ومتطلبات اعداد الدراسة الفنية ؟</a:t>
            </a:r>
            <a:endParaRPr lang="en-US" altLang="ar-IQ" sz="4000">
              <a:solidFill>
                <a:srgbClr val="000000"/>
              </a:solidFill>
            </a:endParaRPr>
          </a:p>
        </p:txBody>
      </p:sp>
      <p:sp>
        <p:nvSpPr>
          <p:cNvPr id="100356" name="Rectangle 4"/>
          <p:cNvSpPr>
            <a:spLocks noGrp="1" noChangeArrowheads="1"/>
          </p:cNvSpPr>
          <p:nvPr>
            <p:ph type="body" idx="1"/>
          </p:nvPr>
        </p:nvSpPr>
        <p:spPr>
          <a:xfrm>
            <a:off x="900113" y="2420938"/>
            <a:ext cx="8243887" cy="3816350"/>
          </a:xfrm>
        </p:spPr>
        <p:txBody>
          <a:bodyPr>
            <a:normAutofit lnSpcReduction="10000"/>
          </a:bodyPr>
          <a:lstStyle/>
          <a:p>
            <a:pPr marL="266700" indent="-266700">
              <a:lnSpc>
                <a:spcPct val="80000"/>
              </a:lnSpc>
              <a:buClr>
                <a:srgbClr val="008000"/>
              </a:buClr>
              <a:buFont typeface="Wingdings" pitchFamily="2" charset="2"/>
              <a:buNone/>
            </a:pPr>
            <a:r>
              <a:rPr lang="ar-SA" altLang="ar-IQ" b="1" dirty="0">
                <a:solidFill>
                  <a:srgbClr val="3F007E"/>
                </a:solidFill>
              </a:rPr>
              <a:t>اولا :مرحلة دراسة الجوانب الفنية وتقدير الاحتياجات</a:t>
            </a:r>
          </a:p>
          <a:p>
            <a:pPr marL="266700" indent="-266700">
              <a:lnSpc>
                <a:spcPct val="80000"/>
              </a:lnSpc>
              <a:buClr>
                <a:srgbClr val="008000"/>
              </a:buClr>
              <a:buFont typeface="Wingdings" pitchFamily="2" charset="2"/>
              <a:buChar char="×"/>
            </a:pPr>
            <a:r>
              <a:rPr lang="ar-SA" altLang="ar-IQ" b="1" dirty="0">
                <a:solidFill>
                  <a:srgbClr val="3F007E"/>
                </a:solidFill>
              </a:rPr>
              <a:t>دراسة واختيار موقع المشروع</a:t>
            </a:r>
          </a:p>
          <a:p>
            <a:pPr marL="266700" indent="-266700">
              <a:lnSpc>
                <a:spcPct val="80000"/>
              </a:lnSpc>
              <a:buClr>
                <a:srgbClr val="008000"/>
              </a:buClr>
              <a:buFont typeface="Wingdings" pitchFamily="2" charset="2"/>
              <a:buChar char="×"/>
            </a:pPr>
            <a:r>
              <a:rPr lang="ar-SA" altLang="ar-IQ" b="1" dirty="0">
                <a:solidFill>
                  <a:srgbClr val="3F007E"/>
                </a:solidFill>
              </a:rPr>
              <a:t>تحديد الطاقة الانتاجية واختيار الحجم الملائم </a:t>
            </a:r>
            <a:r>
              <a:rPr lang="ar-SA" altLang="ar-IQ" b="1" dirty="0" err="1">
                <a:solidFill>
                  <a:srgbClr val="3F007E"/>
                </a:solidFill>
              </a:rPr>
              <a:t>للانتاج</a:t>
            </a:r>
            <a:endParaRPr lang="ar-SA" altLang="ar-IQ" b="1" dirty="0">
              <a:solidFill>
                <a:srgbClr val="3F007E"/>
              </a:solidFill>
            </a:endParaRPr>
          </a:p>
          <a:p>
            <a:pPr marL="266700" indent="-266700">
              <a:lnSpc>
                <a:spcPct val="80000"/>
              </a:lnSpc>
              <a:buClr>
                <a:srgbClr val="008000"/>
              </a:buClr>
              <a:buFont typeface="Wingdings" pitchFamily="2" charset="2"/>
              <a:buChar char="×"/>
            </a:pPr>
            <a:r>
              <a:rPr lang="ar-SA" altLang="ar-IQ" b="1" dirty="0">
                <a:solidFill>
                  <a:srgbClr val="3F007E"/>
                </a:solidFill>
              </a:rPr>
              <a:t>تخطيط الانتاج والعمليات الانتاجية</a:t>
            </a:r>
          </a:p>
          <a:p>
            <a:pPr marL="266700" indent="-266700">
              <a:lnSpc>
                <a:spcPct val="80000"/>
              </a:lnSpc>
              <a:buClr>
                <a:srgbClr val="008000"/>
              </a:buClr>
              <a:buFont typeface="Wingdings" pitchFamily="2" charset="2"/>
              <a:buChar char="×"/>
            </a:pPr>
            <a:r>
              <a:rPr lang="ar-SA" altLang="ar-IQ" b="1" dirty="0">
                <a:solidFill>
                  <a:srgbClr val="3F007E"/>
                </a:solidFill>
              </a:rPr>
              <a:t>تقدير احتياجات المشروع</a:t>
            </a:r>
          </a:p>
          <a:p>
            <a:pPr marL="266700" indent="-266700">
              <a:lnSpc>
                <a:spcPct val="80000"/>
              </a:lnSpc>
              <a:buClr>
                <a:srgbClr val="008000"/>
              </a:buClr>
              <a:buFont typeface="Wingdings" pitchFamily="2" charset="2"/>
              <a:buNone/>
            </a:pPr>
            <a:r>
              <a:rPr lang="ar-SA" altLang="ar-IQ" b="1" dirty="0">
                <a:solidFill>
                  <a:srgbClr val="3F007E"/>
                </a:solidFill>
              </a:rPr>
              <a:t>ثانيا : مرحلة اعداد التقديرات المالية :</a:t>
            </a:r>
          </a:p>
          <a:p>
            <a:pPr marL="266700" indent="-266700">
              <a:lnSpc>
                <a:spcPct val="80000"/>
              </a:lnSpc>
              <a:buClr>
                <a:srgbClr val="008000"/>
              </a:buClr>
              <a:buFont typeface="Wingdings" pitchFamily="2" charset="2"/>
              <a:buChar char="×"/>
            </a:pPr>
            <a:r>
              <a:rPr lang="ar-SA" altLang="ar-IQ" b="1" dirty="0">
                <a:solidFill>
                  <a:srgbClr val="3F007E"/>
                </a:solidFill>
              </a:rPr>
              <a:t>تقدير التكاليف المتوقعة الخاصة بالمشروع</a:t>
            </a:r>
          </a:p>
          <a:p>
            <a:pPr marL="266700" indent="-266700">
              <a:lnSpc>
                <a:spcPct val="80000"/>
              </a:lnSpc>
              <a:buClr>
                <a:srgbClr val="008000"/>
              </a:buClr>
              <a:buFont typeface="Wingdings" pitchFamily="2" charset="2"/>
              <a:buChar char="×"/>
            </a:pPr>
            <a:r>
              <a:rPr lang="ar-SA" altLang="ar-IQ" b="1" dirty="0">
                <a:solidFill>
                  <a:srgbClr val="3F007E"/>
                </a:solidFill>
              </a:rPr>
              <a:t>تقدير الايرادات المتوقعة للمشروع</a:t>
            </a:r>
          </a:p>
        </p:txBody>
      </p:sp>
    </p:spTree>
    <p:extLst>
      <p:ext uri="{BB962C8B-B14F-4D97-AF65-F5344CB8AC3E}">
        <p14:creationId xmlns:p14="http://schemas.microsoft.com/office/powerpoint/2010/main" val="34627327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0035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0356">
                                            <p:txEl>
                                              <p:pRg st="0" end="0"/>
                                            </p:txEl>
                                          </p:spTgt>
                                        </p:tgtEl>
                                        <p:attrNameLst>
                                          <p:attrName>style.visibility</p:attrName>
                                        </p:attrNameLst>
                                      </p:cBhvr>
                                      <p:to>
                                        <p:strVal val="visible"/>
                                      </p:to>
                                    </p:set>
                                    <p:animEffect transition="in" filter="fade">
                                      <p:cBhvr>
                                        <p:cTn id="11" dur="1000">
                                          <p:stCondLst>
                                            <p:cond delay="0"/>
                                          </p:stCondLst>
                                        </p:cTn>
                                        <p:tgtEl>
                                          <p:spTgt spid="10035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0356">
                                            <p:txEl>
                                              <p:pRg st="1" end="1"/>
                                            </p:txEl>
                                          </p:spTgt>
                                        </p:tgtEl>
                                        <p:attrNameLst>
                                          <p:attrName>style.visibility</p:attrName>
                                        </p:attrNameLst>
                                      </p:cBhvr>
                                      <p:to>
                                        <p:strVal val="visible"/>
                                      </p:to>
                                    </p:set>
                                    <p:animEffect transition="in" filter="fade">
                                      <p:cBhvr>
                                        <p:cTn id="16" dur="1000">
                                          <p:stCondLst>
                                            <p:cond delay="0"/>
                                          </p:stCondLst>
                                        </p:cTn>
                                        <p:tgtEl>
                                          <p:spTgt spid="100356">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0356">
                                            <p:txEl>
                                              <p:pRg st="2" end="2"/>
                                            </p:txEl>
                                          </p:spTgt>
                                        </p:tgtEl>
                                        <p:attrNameLst>
                                          <p:attrName>style.visibility</p:attrName>
                                        </p:attrNameLst>
                                      </p:cBhvr>
                                      <p:to>
                                        <p:strVal val="visible"/>
                                      </p:to>
                                    </p:set>
                                    <p:animEffect transition="in" filter="fade">
                                      <p:cBhvr>
                                        <p:cTn id="21" dur="1000">
                                          <p:stCondLst>
                                            <p:cond delay="0"/>
                                          </p:stCondLst>
                                        </p:cTn>
                                        <p:tgtEl>
                                          <p:spTgt spid="100356">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0356">
                                            <p:txEl>
                                              <p:pRg st="3" end="3"/>
                                            </p:txEl>
                                          </p:spTgt>
                                        </p:tgtEl>
                                        <p:attrNameLst>
                                          <p:attrName>style.visibility</p:attrName>
                                        </p:attrNameLst>
                                      </p:cBhvr>
                                      <p:to>
                                        <p:strVal val="visible"/>
                                      </p:to>
                                    </p:set>
                                    <p:animEffect transition="in" filter="fade">
                                      <p:cBhvr>
                                        <p:cTn id="26" dur="1000">
                                          <p:stCondLst>
                                            <p:cond delay="0"/>
                                          </p:stCondLst>
                                        </p:cTn>
                                        <p:tgtEl>
                                          <p:spTgt spid="100356">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0356">
                                            <p:txEl>
                                              <p:pRg st="4" end="4"/>
                                            </p:txEl>
                                          </p:spTgt>
                                        </p:tgtEl>
                                        <p:attrNameLst>
                                          <p:attrName>style.visibility</p:attrName>
                                        </p:attrNameLst>
                                      </p:cBhvr>
                                      <p:to>
                                        <p:strVal val="visible"/>
                                      </p:to>
                                    </p:set>
                                    <p:animEffect transition="in" filter="fade">
                                      <p:cBhvr>
                                        <p:cTn id="31" dur="1000">
                                          <p:stCondLst>
                                            <p:cond delay="0"/>
                                          </p:stCondLst>
                                        </p:cTn>
                                        <p:tgtEl>
                                          <p:spTgt spid="100356">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0356">
                                            <p:txEl>
                                              <p:pRg st="5" end="5"/>
                                            </p:txEl>
                                          </p:spTgt>
                                        </p:tgtEl>
                                        <p:attrNameLst>
                                          <p:attrName>style.visibility</p:attrName>
                                        </p:attrNameLst>
                                      </p:cBhvr>
                                      <p:to>
                                        <p:strVal val="visible"/>
                                      </p:to>
                                    </p:set>
                                    <p:animEffect transition="in" filter="fade">
                                      <p:cBhvr>
                                        <p:cTn id="36" dur="1000">
                                          <p:stCondLst>
                                            <p:cond delay="0"/>
                                          </p:stCondLst>
                                        </p:cTn>
                                        <p:tgtEl>
                                          <p:spTgt spid="100356">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0356">
                                            <p:txEl>
                                              <p:pRg st="6" end="6"/>
                                            </p:txEl>
                                          </p:spTgt>
                                        </p:tgtEl>
                                        <p:attrNameLst>
                                          <p:attrName>style.visibility</p:attrName>
                                        </p:attrNameLst>
                                      </p:cBhvr>
                                      <p:to>
                                        <p:strVal val="visible"/>
                                      </p:to>
                                    </p:set>
                                    <p:animEffect transition="in" filter="fade">
                                      <p:cBhvr>
                                        <p:cTn id="41" dur="1000">
                                          <p:stCondLst>
                                            <p:cond delay="0"/>
                                          </p:stCondLst>
                                        </p:cTn>
                                        <p:tgtEl>
                                          <p:spTgt spid="100356">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0356">
                                            <p:txEl>
                                              <p:pRg st="7" end="7"/>
                                            </p:txEl>
                                          </p:spTgt>
                                        </p:tgtEl>
                                        <p:attrNameLst>
                                          <p:attrName>style.visibility</p:attrName>
                                        </p:attrNameLst>
                                      </p:cBhvr>
                                      <p:to>
                                        <p:strVal val="visible"/>
                                      </p:to>
                                    </p:set>
                                    <p:animEffect transition="in" filter="fade">
                                      <p:cBhvr>
                                        <p:cTn id="46" dur="1000">
                                          <p:stCondLst>
                                            <p:cond delay="0"/>
                                          </p:stCondLst>
                                        </p:cTn>
                                        <p:tgtEl>
                                          <p:spTgt spid="10035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6"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539552" y="2132856"/>
            <a:ext cx="8229600" cy="1143000"/>
          </a:xfrm>
        </p:spPr>
        <p:txBody>
          <a:bodyPr/>
          <a:lstStyle/>
          <a:p>
            <a:r>
              <a:rPr lang="ar-SA" altLang="ar-IQ" b="1" dirty="0">
                <a:solidFill>
                  <a:srgbClr val="006600"/>
                </a:solidFill>
                <a:effectLst/>
                <a:cs typeface="Arabic Transparent" pitchFamily="2" charset="-78"/>
              </a:rPr>
              <a:t>دراسة واختيار موقع لمشروع</a:t>
            </a:r>
            <a:endParaRPr lang="en-US" altLang="ar-IQ" b="1" dirty="0">
              <a:solidFill>
                <a:srgbClr val="006600"/>
              </a:solidFill>
              <a:effectLst/>
              <a:cs typeface="Arabic Transparent" pitchFamily="2" charset="-78"/>
              <a:sym typeface="Wingdings" pitchFamily="2" charset="2"/>
            </a:endParaRPr>
          </a:p>
        </p:txBody>
      </p:sp>
    </p:spTree>
    <p:extLst>
      <p:ext uri="{BB962C8B-B14F-4D97-AF65-F5344CB8AC3E}">
        <p14:creationId xmlns:p14="http://schemas.microsoft.com/office/powerpoint/2010/main" val="454942478"/>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5155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a:xfrm>
            <a:off x="684213" y="620713"/>
            <a:ext cx="8459787" cy="1143000"/>
          </a:xfrm>
        </p:spPr>
        <p:txBody>
          <a:bodyPr>
            <a:normAutofit fontScale="90000"/>
          </a:bodyPr>
          <a:lstStyle/>
          <a:p>
            <a:pPr algn="r"/>
            <a:r>
              <a:rPr lang="ar-SA" altLang="ar-IQ" dirty="0">
                <a:solidFill>
                  <a:srgbClr val="000000"/>
                </a:solidFill>
              </a:rPr>
              <a:t>ما هي اهم العوامل المؤثرة في اختيار موقع المشروع ؟</a:t>
            </a:r>
            <a:endParaRPr lang="en-US" altLang="ar-IQ" dirty="0">
              <a:solidFill>
                <a:srgbClr val="000000"/>
              </a:solidFill>
            </a:endParaRPr>
          </a:p>
        </p:txBody>
      </p:sp>
      <p:sp>
        <p:nvSpPr>
          <p:cNvPr id="105475" name="Rectangle 3"/>
          <p:cNvSpPr>
            <a:spLocks noGrp="1" noChangeArrowheads="1"/>
          </p:cNvSpPr>
          <p:nvPr>
            <p:ph type="body" idx="1"/>
          </p:nvPr>
        </p:nvSpPr>
        <p:spPr>
          <a:xfrm>
            <a:off x="838200" y="2362200"/>
            <a:ext cx="8126413" cy="3659088"/>
          </a:xfrm>
        </p:spPr>
        <p:txBody>
          <a:bodyPr/>
          <a:lstStyle/>
          <a:p>
            <a:pPr marL="365125" indent="-273050">
              <a:buClr>
                <a:srgbClr val="008000"/>
              </a:buClr>
              <a:buFont typeface="Wingdings" pitchFamily="2" charset="2"/>
              <a:buBlip>
                <a:blip r:embed="rId2"/>
              </a:buBlip>
            </a:pPr>
            <a:r>
              <a:rPr lang="ar-SA" altLang="ar-IQ" sz="2400" b="1" dirty="0">
                <a:solidFill>
                  <a:srgbClr val="3F007E"/>
                </a:solidFill>
              </a:rPr>
              <a:t>تضاريس المنطقة والمناخ وتراكيب التربة</a:t>
            </a:r>
          </a:p>
          <a:p>
            <a:pPr marL="365125" indent="-273050">
              <a:buClr>
                <a:srgbClr val="008000"/>
              </a:buClr>
              <a:buFont typeface="Wingdings" pitchFamily="2" charset="2"/>
              <a:buBlip>
                <a:blip r:embed="rId2"/>
              </a:buBlip>
            </a:pPr>
            <a:r>
              <a:rPr lang="ar-SA" altLang="ar-IQ" sz="2400" b="1" dirty="0">
                <a:solidFill>
                  <a:srgbClr val="3F007E"/>
                </a:solidFill>
              </a:rPr>
              <a:t>تكلفة الحصول على الاراضي وتجهيز الموقع</a:t>
            </a:r>
          </a:p>
          <a:p>
            <a:pPr marL="365125" indent="-273050">
              <a:buClr>
                <a:srgbClr val="008000"/>
              </a:buClr>
              <a:buFont typeface="Wingdings" pitchFamily="2" charset="2"/>
              <a:buBlip>
                <a:blip r:embed="rId2"/>
              </a:buBlip>
            </a:pPr>
            <a:r>
              <a:rPr lang="ar-SA" altLang="ar-IQ" sz="2400" b="1" dirty="0">
                <a:solidFill>
                  <a:srgbClr val="3F007E"/>
                </a:solidFill>
              </a:rPr>
              <a:t>مدى القرب من مصادر المواد الخام</a:t>
            </a:r>
          </a:p>
          <a:p>
            <a:pPr marL="365125" indent="-273050">
              <a:buClr>
                <a:srgbClr val="008000"/>
              </a:buClr>
              <a:buFont typeface="Wingdings" pitchFamily="2" charset="2"/>
              <a:buBlip>
                <a:blip r:embed="rId2"/>
              </a:buBlip>
            </a:pPr>
            <a:r>
              <a:rPr lang="ar-SA" altLang="ar-IQ" sz="2400" b="1" dirty="0">
                <a:solidFill>
                  <a:srgbClr val="3F007E"/>
                </a:solidFill>
              </a:rPr>
              <a:t>مدى القرب من اسواق تصريف المنتجات</a:t>
            </a:r>
          </a:p>
          <a:p>
            <a:pPr marL="365125" indent="-273050">
              <a:buClr>
                <a:srgbClr val="008000"/>
              </a:buClr>
              <a:buFont typeface="Wingdings" pitchFamily="2" charset="2"/>
              <a:buBlip>
                <a:blip r:embed="rId2"/>
              </a:buBlip>
            </a:pPr>
            <a:r>
              <a:rPr lang="ar-SA" altLang="ar-IQ" sz="2400" b="1" dirty="0">
                <a:solidFill>
                  <a:srgbClr val="3F007E"/>
                </a:solidFill>
              </a:rPr>
              <a:t>مدى القرب من اماكن توافر العمالة</a:t>
            </a:r>
          </a:p>
          <a:p>
            <a:pPr marL="365125" indent="-273050">
              <a:buClr>
                <a:srgbClr val="008000"/>
              </a:buClr>
              <a:buFont typeface="Wingdings" pitchFamily="2" charset="2"/>
              <a:buBlip>
                <a:blip r:embed="rId2"/>
              </a:buBlip>
            </a:pPr>
            <a:r>
              <a:rPr lang="ar-SA" altLang="ar-IQ" sz="2400" b="1" dirty="0">
                <a:solidFill>
                  <a:srgbClr val="3F007E"/>
                </a:solidFill>
              </a:rPr>
              <a:t>مدى القرب من مصادر الطاقة والمياه وتوافر البنية الاساسية</a:t>
            </a:r>
          </a:p>
          <a:p>
            <a:pPr marL="365125" indent="-273050">
              <a:buClr>
                <a:srgbClr val="008000"/>
              </a:buClr>
              <a:buFont typeface="Wingdings" pitchFamily="2" charset="2"/>
              <a:buBlip>
                <a:blip r:embed="rId2"/>
              </a:buBlip>
            </a:pPr>
            <a:r>
              <a:rPr lang="ar-SA" altLang="ar-IQ" sz="2400" b="1" dirty="0">
                <a:solidFill>
                  <a:srgbClr val="3F007E"/>
                </a:solidFill>
              </a:rPr>
              <a:t>الاعتبارات القانونية</a:t>
            </a:r>
          </a:p>
          <a:p>
            <a:pPr marL="365125" indent="-273050">
              <a:buClr>
                <a:srgbClr val="008000"/>
              </a:buClr>
              <a:buFont typeface="Wingdings" pitchFamily="2" charset="2"/>
              <a:buBlip>
                <a:blip r:embed="rId2"/>
              </a:buBlip>
            </a:pPr>
            <a:r>
              <a:rPr lang="ar-SA" altLang="ar-IQ" sz="2400" b="1" dirty="0">
                <a:solidFill>
                  <a:srgbClr val="3F007E"/>
                </a:solidFill>
              </a:rPr>
              <a:t>العوامل البيئية وتوافر الاستقرار </a:t>
            </a:r>
            <a:r>
              <a:rPr lang="ar-SA" altLang="ar-IQ" sz="2400" b="1" dirty="0" smtClean="0">
                <a:solidFill>
                  <a:srgbClr val="3F007E"/>
                </a:solidFill>
              </a:rPr>
              <a:t>والأمن</a:t>
            </a:r>
          </a:p>
          <a:p>
            <a:pPr marL="92075" indent="0">
              <a:buClr>
                <a:srgbClr val="008000"/>
              </a:buClr>
              <a:buNone/>
            </a:pPr>
            <a:endParaRPr lang="ar-SA" altLang="ar-IQ" sz="2400" b="1" dirty="0">
              <a:solidFill>
                <a:srgbClr val="3F007E"/>
              </a:solidFill>
            </a:endParaRPr>
          </a:p>
        </p:txBody>
      </p:sp>
    </p:spTree>
    <p:extLst>
      <p:ext uri="{BB962C8B-B14F-4D97-AF65-F5344CB8AC3E}">
        <p14:creationId xmlns:p14="http://schemas.microsoft.com/office/powerpoint/2010/main" val="112027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p:cTn id="7" dur="500" fill="hold"/>
                                        <p:tgtEl>
                                          <p:spTgt spid="105474"/>
                                        </p:tgtEl>
                                        <p:attrNameLst>
                                          <p:attrName>ppt_w</p:attrName>
                                        </p:attrNameLst>
                                      </p:cBhvr>
                                      <p:tavLst>
                                        <p:tav tm="0">
                                          <p:val>
                                            <p:fltVal val="0"/>
                                          </p:val>
                                        </p:tav>
                                        <p:tav tm="100000">
                                          <p:val>
                                            <p:strVal val="#ppt_w"/>
                                          </p:val>
                                        </p:tav>
                                      </p:tavLst>
                                    </p:anim>
                                    <p:anim calcmode="lin" valueType="num">
                                      <p:cBhvr>
                                        <p:cTn id="8" dur="500" fill="hold"/>
                                        <p:tgtEl>
                                          <p:spTgt spid="105474"/>
                                        </p:tgtEl>
                                        <p:attrNameLst>
                                          <p:attrName>ppt_h</p:attrName>
                                        </p:attrNameLst>
                                      </p:cBhvr>
                                      <p:tavLst>
                                        <p:tav tm="0">
                                          <p:val>
                                            <p:fltVal val="0"/>
                                          </p:val>
                                        </p:tav>
                                        <p:tav tm="100000">
                                          <p:val>
                                            <p:strVal val="#ppt_h"/>
                                          </p:val>
                                        </p:tav>
                                      </p:tavLst>
                                    </p:anim>
                                    <p:anim calcmode="lin" valueType="num">
                                      <p:cBhvr>
                                        <p:cTn id="9" dur="500" fill="hold"/>
                                        <p:tgtEl>
                                          <p:spTgt spid="105474"/>
                                        </p:tgtEl>
                                        <p:attrNameLst>
                                          <p:attrName>style.rotation</p:attrName>
                                        </p:attrNameLst>
                                      </p:cBhvr>
                                      <p:tavLst>
                                        <p:tav tm="0">
                                          <p:val>
                                            <p:fltVal val="360"/>
                                          </p:val>
                                        </p:tav>
                                        <p:tav tm="100000">
                                          <p:val>
                                            <p:fltVal val="0"/>
                                          </p:val>
                                        </p:tav>
                                      </p:tavLst>
                                    </p:anim>
                                    <p:animEffect transition="in" filter="fade">
                                      <p:cBhvr>
                                        <p:cTn id="10" dur="500"/>
                                        <p:tgtEl>
                                          <p:spTgt spid="1054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05475">
                                            <p:txEl>
                                              <p:pRg st="0" end="0"/>
                                            </p:txEl>
                                          </p:spTgt>
                                        </p:tgtEl>
                                        <p:attrNameLst>
                                          <p:attrName>style.visibility</p:attrName>
                                        </p:attrNameLst>
                                      </p:cBhvr>
                                      <p:to>
                                        <p:strVal val="visible"/>
                                      </p:to>
                                    </p:set>
                                    <p:anim calcmode="lin" valueType="num">
                                      <p:cBhvr>
                                        <p:cTn id="15" dur="500" fill="hold"/>
                                        <p:tgtEl>
                                          <p:spTgt spid="1054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054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054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0547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05475">
                                            <p:txEl>
                                              <p:pRg st="1" end="1"/>
                                            </p:txEl>
                                          </p:spTgt>
                                        </p:tgtEl>
                                        <p:attrNameLst>
                                          <p:attrName>style.visibility</p:attrName>
                                        </p:attrNameLst>
                                      </p:cBhvr>
                                      <p:to>
                                        <p:strVal val="visible"/>
                                      </p:to>
                                    </p:set>
                                    <p:anim calcmode="lin" valueType="num">
                                      <p:cBhvr>
                                        <p:cTn id="23" dur="500" fill="hold"/>
                                        <p:tgtEl>
                                          <p:spTgt spid="1054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54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1054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105475">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05475">
                                            <p:txEl>
                                              <p:pRg st="2" end="2"/>
                                            </p:txEl>
                                          </p:spTgt>
                                        </p:tgtEl>
                                        <p:attrNameLst>
                                          <p:attrName>style.visibility</p:attrName>
                                        </p:attrNameLst>
                                      </p:cBhvr>
                                      <p:to>
                                        <p:strVal val="visible"/>
                                      </p:to>
                                    </p:set>
                                    <p:anim calcmode="lin" valueType="num">
                                      <p:cBhvr>
                                        <p:cTn id="31" dur="500" fill="hold"/>
                                        <p:tgtEl>
                                          <p:spTgt spid="105475">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05475">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105475">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10547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05475">
                                            <p:txEl>
                                              <p:pRg st="3" end="3"/>
                                            </p:txEl>
                                          </p:spTgt>
                                        </p:tgtEl>
                                        <p:attrNameLst>
                                          <p:attrName>style.visibility</p:attrName>
                                        </p:attrNameLst>
                                      </p:cBhvr>
                                      <p:to>
                                        <p:strVal val="visible"/>
                                      </p:to>
                                    </p:set>
                                    <p:anim calcmode="lin" valueType="num">
                                      <p:cBhvr>
                                        <p:cTn id="39" dur="500" fill="hold"/>
                                        <p:tgtEl>
                                          <p:spTgt spid="1054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05475">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105475">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105475">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05475">
                                            <p:txEl>
                                              <p:pRg st="4" end="4"/>
                                            </p:txEl>
                                          </p:spTgt>
                                        </p:tgtEl>
                                        <p:attrNameLst>
                                          <p:attrName>style.visibility</p:attrName>
                                        </p:attrNameLst>
                                      </p:cBhvr>
                                      <p:to>
                                        <p:strVal val="visible"/>
                                      </p:to>
                                    </p:set>
                                    <p:anim calcmode="lin" valueType="num">
                                      <p:cBhvr>
                                        <p:cTn id="47" dur="500" fill="hold"/>
                                        <p:tgtEl>
                                          <p:spTgt spid="105475">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105475">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105475">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105475">
                                            <p:txEl>
                                              <p:pRg st="4" end="4"/>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05475">
                                            <p:txEl>
                                              <p:pRg st="5" end="5"/>
                                            </p:txEl>
                                          </p:spTgt>
                                        </p:tgtEl>
                                        <p:attrNameLst>
                                          <p:attrName>style.visibility</p:attrName>
                                        </p:attrNameLst>
                                      </p:cBhvr>
                                      <p:to>
                                        <p:strVal val="visible"/>
                                      </p:to>
                                    </p:set>
                                    <p:anim calcmode="lin" valueType="num">
                                      <p:cBhvr>
                                        <p:cTn id="55" dur="500" fill="hold"/>
                                        <p:tgtEl>
                                          <p:spTgt spid="10547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105475">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105475">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105475">
                                            <p:txEl>
                                              <p:pRg st="5" end="5"/>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105475">
                                            <p:txEl>
                                              <p:pRg st="6" end="6"/>
                                            </p:txEl>
                                          </p:spTgt>
                                        </p:tgtEl>
                                        <p:attrNameLst>
                                          <p:attrName>style.visibility</p:attrName>
                                        </p:attrNameLst>
                                      </p:cBhvr>
                                      <p:to>
                                        <p:strVal val="visible"/>
                                      </p:to>
                                    </p:set>
                                    <p:anim calcmode="lin" valueType="num">
                                      <p:cBhvr>
                                        <p:cTn id="63" dur="500" fill="hold"/>
                                        <p:tgtEl>
                                          <p:spTgt spid="105475">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105475">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105475">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105475">
                                            <p:txEl>
                                              <p:pRg st="6" end="6"/>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105475">
                                            <p:txEl>
                                              <p:pRg st="7" end="7"/>
                                            </p:txEl>
                                          </p:spTgt>
                                        </p:tgtEl>
                                        <p:attrNameLst>
                                          <p:attrName>style.visibility</p:attrName>
                                        </p:attrNameLst>
                                      </p:cBhvr>
                                      <p:to>
                                        <p:strVal val="visible"/>
                                      </p:to>
                                    </p:set>
                                    <p:anim calcmode="lin" valueType="num">
                                      <p:cBhvr>
                                        <p:cTn id="71" dur="500" fill="hold"/>
                                        <p:tgtEl>
                                          <p:spTgt spid="105475">
                                            <p:txEl>
                                              <p:pRg st="7" end="7"/>
                                            </p:txEl>
                                          </p:spTgt>
                                        </p:tgtEl>
                                        <p:attrNameLst>
                                          <p:attrName>ppt_w</p:attrName>
                                        </p:attrNameLst>
                                      </p:cBhvr>
                                      <p:tavLst>
                                        <p:tav tm="0">
                                          <p:val>
                                            <p:fltVal val="0"/>
                                          </p:val>
                                        </p:tav>
                                        <p:tav tm="100000">
                                          <p:val>
                                            <p:strVal val="#ppt_w"/>
                                          </p:val>
                                        </p:tav>
                                      </p:tavLst>
                                    </p:anim>
                                    <p:anim calcmode="lin" valueType="num">
                                      <p:cBhvr>
                                        <p:cTn id="72" dur="500" fill="hold"/>
                                        <p:tgtEl>
                                          <p:spTgt spid="105475">
                                            <p:txEl>
                                              <p:pRg st="7" end="7"/>
                                            </p:txEl>
                                          </p:spTgt>
                                        </p:tgtEl>
                                        <p:attrNameLst>
                                          <p:attrName>ppt_h</p:attrName>
                                        </p:attrNameLst>
                                      </p:cBhvr>
                                      <p:tavLst>
                                        <p:tav tm="0">
                                          <p:val>
                                            <p:fltVal val="0"/>
                                          </p:val>
                                        </p:tav>
                                        <p:tav tm="100000">
                                          <p:val>
                                            <p:strVal val="#ppt_h"/>
                                          </p:val>
                                        </p:tav>
                                      </p:tavLst>
                                    </p:anim>
                                    <p:anim calcmode="lin" valueType="num">
                                      <p:cBhvr>
                                        <p:cTn id="73" dur="500" fill="hold"/>
                                        <p:tgtEl>
                                          <p:spTgt spid="105475">
                                            <p:txEl>
                                              <p:pRg st="7" end="7"/>
                                            </p:txEl>
                                          </p:spTgt>
                                        </p:tgtEl>
                                        <p:attrNameLst>
                                          <p:attrName>style.rotation</p:attrName>
                                        </p:attrNameLst>
                                      </p:cBhvr>
                                      <p:tavLst>
                                        <p:tav tm="0">
                                          <p:val>
                                            <p:fltVal val="360"/>
                                          </p:val>
                                        </p:tav>
                                        <p:tav tm="100000">
                                          <p:val>
                                            <p:fltVal val="0"/>
                                          </p:val>
                                        </p:tav>
                                      </p:tavLst>
                                    </p:anim>
                                    <p:animEffect transition="in" filter="fade">
                                      <p:cBhvr>
                                        <p:cTn id="74" dur="500"/>
                                        <p:tgtEl>
                                          <p:spTgt spid="1054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pPr algn="r"/>
            <a:r>
              <a:rPr lang="ar-SA" altLang="ar-IQ" sz="4000">
                <a:solidFill>
                  <a:srgbClr val="000000"/>
                </a:solidFill>
              </a:rPr>
              <a:t>كيف يتم اتخاذ قرار اختيار الموقع ؟</a:t>
            </a:r>
            <a:endParaRPr lang="en-US" altLang="ar-IQ" sz="4000">
              <a:solidFill>
                <a:srgbClr val="000000"/>
              </a:solidFill>
            </a:endParaRPr>
          </a:p>
        </p:txBody>
      </p:sp>
      <p:sp>
        <p:nvSpPr>
          <p:cNvPr id="106499" name="Rectangle 3"/>
          <p:cNvSpPr>
            <a:spLocks noGrp="1" noChangeArrowheads="1"/>
          </p:cNvSpPr>
          <p:nvPr>
            <p:ph type="body" idx="1"/>
          </p:nvPr>
        </p:nvSpPr>
        <p:spPr>
          <a:xfrm>
            <a:off x="971550" y="2708275"/>
            <a:ext cx="7693025" cy="3089275"/>
          </a:xfrm>
        </p:spPr>
        <p:txBody>
          <a:bodyPr/>
          <a:lstStyle/>
          <a:p>
            <a:pPr indent="22225">
              <a:buClr>
                <a:srgbClr val="008000"/>
              </a:buClr>
              <a:buFont typeface="Wingdings" pitchFamily="2" charset="2"/>
              <a:buNone/>
            </a:pPr>
            <a:r>
              <a:rPr lang="ar-SA" altLang="ar-IQ" b="1">
                <a:solidFill>
                  <a:srgbClr val="3F007E"/>
                </a:solidFill>
              </a:rPr>
              <a:t>يتم اقتراح عدد من المواقع البديلة ومن ثم المفاضلة بينها وهناك العديد من الاساليب من اهمها اسلوب التكلفة والعائد من اجل المفاضلة واختيار الموقع الافضل </a:t>
            </a:r>
            <a:endParaRPr lang="en-US" altLang="ar-IQ" b="1">
              <a:solidFill>
                <a:srgbClr val="3F007E"/>
              </a:solidFill>
            </a:endParaRPr>
          </a:p>
        </p:txBody>
      </p:sp>
    </p:spTree>
    <p:extLst>
      <p:ext uri="{BB962C8B-B14F-4D97-AF65-F5344CB8AC3E}">
        <p14:creationId xmlns:p14="http://schemas.microsoft.com/office/powerpoint/2010/main" val="212023815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800" decel="100000"/>
                                        <p:tgtEl>
                                          <p:spTgt spid="106498"/>
                                        </p:tgtEl>
                                      </p:cBhvr>
                                    </p:animEffect>
                                    <p:anim calcmode="lin" valueType="num">
                                      <p:cBhvr>
                                        <p:cTn id="8" dur="800" decel="100000" fill="hold"/>
                                        <p:tgtEl>
                                          <p:spTgt spid="106498"/>
                                        </p:tgtEl>
                                        <p:attrNameLst>
                                          <p:attrName>style.rotation</p:attrName>
                                        </p:attrNameLst>
                                      </p:cBhvr>
                                      <p:tavLst>
                                        <p:tav tm="0">
                                          <p:val>
                                            <p:fltVal val="-90"/>
                                          </p:val>
                                        </p:tav>
                                        <p:tav tm="100000">
                                          <p:val>
                                            <p:fltVal val="0"/>
                                          </p:val>
                                        </p:tav>
                                      </p:tavLst>
                                    </p:anim>
                                    <p:anim calcmode="lin" valueType="num">
                                      <p:cBhvr>
                                        <p:cTn id="9" dur="800" decel="100000" fill="hold"/>
                                        <p:tgtEl>
                                          <p:spTgt spid="106498"/>
                                        </p:tgtEl>
                                        <p:attrNameLst>
                                          <p:attrName>ppt_x</p:attrName>
                                        </p:attrNameLst>
                                      </p:cBhvr>
                                      <p:tavLst>
                                        <p:tav tm="0">
                                          <p:val>
                                            <p:strVal val="#ppt_x+0.4"/>
                                          </p:val>
                                        </p:tav>
                                        <p:tav tm="100000">
                                          <p:val>
                                            <p:strVal val="#ppt_x-0.05"/>
                                          </p:val>
                                        </p:tav>
                                      </p:tavLst>
                                    </p:anim>
                                    <p:anim calcmode="lin" valueType="num">
                                      <p:cBhvr>
                                        <p:cTn id="10" dur="800" decel="100000" fill="hold"/>
                                        <p:tgtEl>
                                          <p:spTgt spid="1064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64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649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6499">
                                            <p:txEl>
                                              <p:pRg st="0" end="0"/>
                                            </p:txEl>
                                          </p:spTgt>
                                        </p:tgtEl>
                                        <p:attrNameLst>
                                          <p:attrName>style.visibility</p:attrName>
                                        </p:attrNameLst>
                                      </p:cBhvr>
                                      <p:to>
                                        <p:strVal val="visible"/>
                                      </p:to>
                                    </p:set>
                                    <p:animEffect transition="in" filter="fade">
                                      <p:cBhvr>
                                        <p:cTn id="17" dur="1000"/>
                                        <p:tgtEl>
                                          <p:spTgt spid="106499">
                                            <p:txEl>
                                              <p:pRg st="0" end="0"/>
                                            </p:txEl>
                                          </p:spTgt>
                                        </p:tgtEl>
                                      </p:cBhvr>
                                    </p:animEffect>
                                    <p:anim calcmode="lin" valueType="num">
                                      <p:cBhvr>
                                        <p:cTn id="18" dur="10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64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Rectangle 2"/>
          <p:cNvSpPr>
            <a:spLocks noGrp="1" noChangeArrowheads="1"/>
          </p:cNvSpPr>
          <p:nvPr>
            <p:ph type="ctrTitle" sz="quarter"/>
          </p:nvPr>
        </p:nvSpPr>
        <p:spPr/>
        <p:txBody>
          <a:bodyPr/>
          <a:lstStyle/>
          <a:p>
            <a:r>
              <a:rPr lang="ar-SA" altLang="ar-IQ">
                <a:solidFill>
                  <a:srgbClr val="3F007E"/>
                </a:solidFill>
              </a:rPr>
              <a:t>تحديد الطاقة الانتاجية للمشروع وحجم الملائم</a:t>
            </a:r>
            <a:endParaRPr lang="en-US" altLang="ar-IQ">
              <a:solidFill>
                <a:srgbClr val="3F007E"/>
              </a:solidFill>
            </a:endParaRPr>
          </a:p>
        </p:txBody>
      </p:sp>
    </p:spTree>
    <p:extLst>
      <p:ext uri="{BB962C8B-B14F-4D97-AF65-F5344CB8AC3E}">
        <p14:creationId xmlns:p14="http://schemas.microsoft.com/office/powerpoint/2010/main" val="2284393842"/>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29378"/>
                                        </p:tgtEl>
                                        <p:attrNameLst>
                                          <p:attrName>style.visibility</p:attrName>
                                        </p:attrNameLst>
                                      </p:cBhvr>
                                      <p:to>
                                        <p:strVal val="visible"/>
                                      </p:to>
                                    </p:set>
                                    <p:animEffect transition="in" filter="fade">
                                      <p:cBhvr>
                                        <p:cTn id="7" dur="1000">
                                          <p:stCondLst>
                                            <p:cond delay="0"/>
                                          </p:stCondLst>
                                        </p:cTn>
                                        <p:tgtEl>
                                          <p:spTgt spid="229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4130" name="AutoShape 2"/>
          <p:cNvSpPr>
            <a:spLocks noGrp="1" noChangeArrowheads="1"/>
          </p:cNvSpPr>
          <p:nvPr>
            <p:ph type="title"/>
          </p:nvPr>
        </p:nvSpPr>
        <p:spPr/>
        <p:txBody>
          <a:bodyPr/>
          <a:lstStyle/>
          <a:p>
            <a:pPr algn="r"/>
            <a:r>
              <a:rPr lang="ar-SA" altLang="ar-IQ" sz="4000">
                <a:solidFill>
                  <a:srgbClr val="000000"/>
                </a:solidFill>
              </a:rPr>
              <a:t>ماذا يقصد بالطاقة الانتاجية للمشروع ؟</a:t>
            </a:r>
            <a:endParaRPr lang="en-US" altLang="ar-IQ" sz="4000">
              <a:solidFill>
                <a:srgbClr val="000000"/>
              </a:solidFill>
            </a:endParaRPr>
          </a:p>
        </p:txBody>
      </p:sp>
      <p:sp>
        <p:nvSpPr>
          <p:cNvPr id="304131" name="Rectangle 3"/>
          <p:cNvSpPr>
            <a:spLocks noGrp="1" noChangeArrowheads="1"/>
          </p:cNvSpPr>
          <p:nvPr>
            <p:ph type="body" idx="1"/>
          </p:nvPr>
        </p:nvSpPr>
        <p:spPr>
          <a:xfrm>
            <a:off x="1116013" y="2349500"/>
            <a:ext cx="7693025" cy="3724275"/>
          </a:xfrm>
        </p:spPr>
        <p:txBody>
          <a:bodyPr>
            <a:normAutofit fontScale="92500" lnSpcReduction="10000"/>
          </a:bodyPr>
          <a:lstStyle/>
          <a:p>
            <a:pPr marL="92075" indent="0" algn="just">
              <a:lnSpc>
                <a:spcPct val="90000"/>
              </a:lnSpc>
              <a:buClr>
                <a:srgbClr val="008000"/>
              </a:buClr>
              <a:buFont typeface="Wingdings" pitchFamily="2" charset="2"/>
              <a:buNone/>
            </a:pPr>
            <a:r>
              <a:rPr lang="ar-SA" altLang="ar-IQ" b="1" dirty="0">
                <a:solidFill>
                  <a:srgbClr val="3F007E"/>
                </a:solidFill>
              </a:rPr>
              <a:t>يقصد بالطاقة الانتاجية حجم او عدد الوحدات التي يمكن انتاجها خلال فترة زمنية معينة</a:t>
            </a:r>
          </a:p>
          <a:p>
            <a:pPr marL="92075" indent="0" algn="just">
              <a:lnSpc>
                <a:spcPct val="90000"/>
              </a:lnSpc>
              <a:buClr>
                <a:srgbClr val="008000"/>
              </a:buClr>
              <a:buFont typeface="Wingdings" pitchFamily="2" charset="2"/>
              <a:buNone/>
            </a:pPr>
            <a:r>
              <a:rPr lang="ar-SA" altLang="ar-IQ" b="1" dirty="0">
                <a:solidFill>
                  <a:srgbClr val="3F007E"/>
                </a:solidFill>
              </a:rPr>
              <a:t>هناك عدة مفاهيم للطاقة :</a:t>
            </a:r>
          </a:p>
          <a:p>
            <a:pPr marL="92075" indent="0" algn="just">
              <a:lnSpc>
                <a:spcPct val="90000"/>
              </a:lnSpc>
              <a:buClr>
                <a:srgbClr val="008000"/>
              </a:buClr>
              <a:buFont typeface="Wingdings" pitchFamily="2" charset="2"/>
              <a:buChar char="×"/>
            </a:pPr>
            <a:r>
              <a:rPr lang="ar-SA" altLang="ar-IQ" b="1" dirty="0">
                <a:solidFill>
                  <a:srgbClr val="3F007E"/>
                </a:solidFill>
              </a:rPr>
              <a:t>الطاقة القصوى</a:t>
            </a:r>
          </a:p>
          <a:p>
            <a:pPr marL="92075" indent="0" algn="just">
              <a:lnSpc>
                <a:spcPct val="90000"/>
              </a:lnSpc>
              <a:buClr>
                <a:srgbClr val="008000"/>
              </a:buClr>
              <a:buFont typeface="Wingdings" pitchFamily="2" charset="2"/>
              <a:buChar char="×"/>
            </a:pPr>
            <a:r>
              <a:rPr lang="ar-SA" altLang="ar-IQ" b="1" dirty="0">
                <a:solidFill>
                  <a:srgbClr val="3F007E"/>
                </a:solidFill>
              </a:rPr>
              <a:t>الطاقة المتاحة</a:t>
            </a:r>
          </a:p>
          <a:p>
            <a:pPr marL="92075" indent="0" algn="just">
              <a:lnSpc>
                <a:spcPct val="90000"/>
              </a:lnSpc>
              <a:buClr>
                <a:srgbClr val="008000"/>
              </a:buClr>
              <a:buFont typeface="Wingdings" pitchFamily="2" charset="2"/>
              <a:buChar char="×"/>
            </a:pPr>
            <a:r>
              <a:rPr lang="ar-SA" altLang="ar-IQ" b="1" dirty="0">
                <a:solidFill>
                  <a:srgbClr val="3F007E"/>
                </a:solidFill>
              </a:rPr>
              <a:t>الطاقة العادية</a:t>
            </a:r>
          </a:p>
          <a:p>
            <a:pPr marL="92075" indent="0" algn="just">
              <a:lnSpc>
                <a:spcPct val="90000"/>
              </a:lnSpc>
              <a:buClr>
                <a:srgbClr val="008000"/>
              </a:buClr>
              <a:buFont typeface="Wingdings" pitchFamily="2" charset="2"/>
              <a:buChar char="×"/>
            </a:pPr>
            <a:r>
              <a:rPr lang="ar-SA" altLang="ar-IQ" b="1" dirty="0">
                <a:solidFill>
                  <a:srgbClr val="3F007E"/>
                </a:solidFill>
              </a:rPr>
              <a:t>الطاقة المستغلة</a:t>
            </a:r>
          </a:p>
          <a:p>
            <a:pPr marL="92075" indent="0" algn="just">
              <a:lnSpc>
                <a:spcPct val="90000"/>
              </a:lnSpc>
              <a:buClr>
                <a:srgbClr val="008000"/>
              </a:buClr>
              <a:buFont typeface="Wingdings" pitchFamily="2" charset="2"/>
              <a:buChar char="×"/>
            </a:pPr>
            <a:r>
              <a:rPr lang="ar-SA" altLang="ar-IQ" b="1" dirty="0">
                <a:solidFill>
                  <a:srgbClr val="3F007E"/>
                </a:solidFill>
              </a:rPr>
              <a:t>الطاقة الاقتصادية</a:t>
            </a:r>
          </a:p>
          <a:p>
            <a:pPr marL="92075" indent="0">
              <a:lnSpc>
                <a:spcPct val="90000"/>
              </a:lnSpc>
            </a:pPr>
            <a:endParaRPr lang="en-US" altLang="ar-IQ" dirty="0"/>
          </a:p>
        </p:txBody>
      </p:sp>
    </p:spTree>
    <p:extLst>
      <p:ext uri="{BB962C8B-B14F-4D97-AF65-F5344CB8AC3E}">
        <p14:creationId xmlns:p14="http://schemas.microsoft.com/office/powerpoint/2010/main" val="27928530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04130"/>
                                        </p:tgtEl>
                                        <p:attrNameLst>
                                          <p:attrName>style.visibility</p:attrName>
                                        </p:attrNameLst>
                                      </p:cBhvr>
                                      <p:to>
                                        <p:strVal val="visible"/>
                                      </p:to>
                                    </p:set>
                                    <p:animEffect transition="in" filter="fade">
                                      <p:cBhvr>
                                        <p:cTn id="7" dur="1000">
                                          <p:stCondLst>
                                            <p:cond delay="0"/>
                                          </p:stCondLst>
                                        </p:cTn>
                                        <p:tgtEl>
                                          <p:spTgt spid="304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04131">
                                            <p:txEl>
                                              <p:pRg st="0" end="0"/>
                                            </p:txEl>
                                          </p:spTgt>
                                        </p:tgtEl>
                                        <p:attrNameLst>
                                          <p:attrName>style.visibility</p:attrName>
                                        </p:attrNameLst>
                                      </p:cBhvr>
                                      <p:to>
                                        <p:strVal val="visible"/>
                                      </p:to>
                                    </p:set>
                                    <p:animEffect transition="in" filter="fade">
                                      <p:cBhvr>
                                        <p:cTn id="12" dur="500">
                                          <p:stCondLst>
                                            <p:cond delay="0"/>
                                          </p:stCondLst>
                                        </p:cTn>
                                        <p:tgtEl>
                                          <p:spTgt spid="3041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04131">
                                            <p:txEl>
                                              <p:pRg st="1" end="1"/>
                                            </p:txEl>
                                          </p:spTgt>
                                        </p:tgtEl>
                                        <p:attrNameLst>
                                          <p:attrName>style.visibility</p:attrName>
                                        </p:attrNameLst>
                                      </p:cBhvr>
                                      <p:to>
                                        <p:strVal val="visible"/>
                                      </p:to>
                                    </p:set>
                                    <p:animEffect transition="in" filter="fade">
                                      <p:cBhvr>
                                        <p:cTn id="17" dur="500">
                                          <p:stCondLst>
                                            <p:cond delay="0"/>
                                          </p:stCondLst>
                                        </p:cTn>
                                        <p:tgtEl>
                                          <p:spTgt spid="3041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04131">
                                            <p:txEl>
                                              <p:pRg st="2" end="2"/>
                                            </p:txEl>
                                          </p:spTgt>
                                        </p:tgtEl>
                                        <p:attrNameLst>
                                          <p:attrName>style.visibility</p:attrName>
                                        </p:attrNameLst>
                                      </p:cBhvr>
                                      <p:to>
                                        <p:strVal val="visible"/>
                                      </p:to>
                                    </p:set>
                                    <p:animEffect transition="in" filter="fade">
                                      <p:cBhvr>
                                        <p:cTn id="22" dur="500">
                                          <p:stCondLst>
                                            <p:cond delay="0"/>
                                          </p:stCondLst>
                                        </p:cTn>
                                        <p:tgtEl>
                                          <p:spTgt spid="3041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304131">
                                            <p:txEl>
                                              <p:pRg st="3" end="3"/>
                                            </p:txEl>
                                          </p:spTgt>
                                        </p:tgtEl>
                                        <p:attrNameLst>
                                          <p:attrName>style.visibility</p:attrName>
                                        </p:attrNameLst>
                                      </p:cBhvr>
                                      <p:to>
                                        <p:strVal val="visible"/>
                                      </p:to>
                                    </p:set>
                                    <p:animEffect transition="in" filter="fade">
                                      <p:cBhvr>
                                        <p:cTn id="27" dur="500">
                                          <p:stCondLst>
                                            <p:cond delay="0"/>
                                          </p:stCondLst>
                                        </p:cTn>
                                        <p:tgtEl>
                                          <p:spTgt spid="3041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304131">
                                            <p:txEl>
                                              <p:pRg st="4" end="4"/>
                                            </p:txEl>
                                          </p:spTgt>
                                        </p:tgtEl>
                                        <p:attrNameLst>
                                          <p:attrName>style.visibility</p:attrName>
                                        </p:attrNameLst>
                                      </p:cBhvr>
                                      <p:to>
                                        <p:strVal val="visible"/>
                                      </p:to>
                                    </p:set>
                                    <p:animEffect transition="in" filter="fade">
                                      <p:cBhvr>
                                        <p:cTn id="32" dur="500">
                                          <p:stCondLst>
                                            <p:cond delay="0"/>
                                          </p:stCondLst>
                                        </p:cTn>
                                        <p:tgtEl>
                                          <p:spTgt spid="3041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304131">
                                            <p:txEl>
                                              <p:pRg st="5" end="5"/>
                                            </p:txEl>
                                          </p:spTgt>
                                        </p:tgtEl>
                                        <p:attrNameLst>
                                          <p:attrName>style.visibility</p:attrName>
                                        </p:attrNameLst>
                                      </p:cBhvr>
                                      <p:to>
                                        <p:strVal val="visible"/>
                                      </p:to>
                                    </p:set>
                                    <p:animEffect transition="in" filter="fade">
                                      <p:cBhvr>
                                        <p:cTn id="37" dur="500">
                                          <p:stCondLst>
                                            <p:cond delay="0"/>
                                          </p:stCondLst>
                                        </p:cTn>
                                        <p:tgtEl>
                                          <p:spTgt spid="30413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304131">
                                            <p:txEl>
                                              <p:pRg st="6" end="6"/>
                                            </p:txEl>
                                          </p:spTgt>
                                        </p:tgtEl>
                                        <p:attrNameLst>
                                          <p:attrName>style.visibility</p:attrName>
                                        </p:attrNameLst>
                                      </p:cBhvr>
                                      <p:to>
                                        <p:strVal val="visible"/>
                                      </p:to>
                                    </p:set>
                                    <p:animEffect transition="in" filter="fade">
                                      <p:cBhvr>
                                        <p:cTn id="42" dur="500">
                                          <p:stCondLst>
                                            <p:cond delay="0"/>
                                          </p:stCondLst>
                                        </p:cTn>
                                        <p:tgtEl>
                                          <p:spTgt spid="3041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p:bldP spid="30413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AutoShape 2"/>
          <p:cNvSpPr>
            <a:spLocks noGrp="1" noChangeArrowheads="1"/>
          </p:cNvSpPr>
          <p:nvPr>
            <p:ph type="title"/>
          </p:nvPr>
        </p:nvSpPr>
        <p:spPr>
          <a:xfrm>
            <a:off x="971550" y="1341438"/>
            <a:ext cx="7924800" cy="646112"/>
          </a:xfrm>
        </p:spPr>
        <p:txBody>
          <a:bodyPr>
            <a:normAutofit fontScale="90000"/>
          </a:bodyPr>
          <a:lstStyle/>
          <a:p>
            <a:pPr algn="r"/>
            <a:r>
              <a:rPr lang="ar-SA" altLang="ar-IQ" sz="4000">
                <a:solidFill>
                  <a:srgbClr val="000000"/>
                </a:solidFill>
              </a:rPr>
              <a:t/>
            </a:r>
            <a:br>
              <a:rPr lang="ar-SA" altLang="ar-IQ" sz="4000">
                <a:solidFill>
                  <a:srgbClr val="000000"/>
                </a:solidFill>
              </a:rPr>
            </a:br>
            <a:r>
              <a:rPr lang="ar-SA" altLang="ar-IQ" sz="4000">
                <a:solidFill>
                  <a:srgbClr val="000000"/>
                </a:solidFill>
              </a:rPr>
              <a:t> </a:t>
            </a:r>
            <a:r>
              <a:rPr lang="ar-SA" altLang="ar-IQ">
                <a:solidFill>
                  <a:srgbClr val="000000"/>
                </a:solidFill>
              </a:rPr>
              <a:t>ماذا تعني الطاقة القصوى ؟</a:t>
            </a:r>
            <a:endParaRPr lang="en-US" altLang="ar-IQ">
              <a:solidFill>
                <a:srgbClr val="000000"/>
              </a:solidFill>
            </a:endParaRPr>
          </a:p>
        </p:txBody>
      </p:sp>
      <p:sp>
        <p:nvSpPr>
          <p:cNvPr id="278531" name="Rectangle 3"/>
          <p:cNvSpPr>
            <a:spLocks noGrp="1" noChangeArrowheads="1"/>
          </p:cNvSpPr>
          <p:nvPr>
            <p:ph type="body" idx="1"/>
          </p:nvPr>
        </p:nvSpPr>
        <p:spPr>
          <a:xfrm>
            <a:off x="838200" y="2362200"/>
            <a:ext cx="7693025" cy="3011488"/>
          </a:xfrm>
        </p:spPr>
        <p:txBody>
          <a:bodyPr/>
          <a:lstStyle/>
          <a:p>
            <a:pPr marL="92075" indent="0" algn="just">
              <a:spcBef>
                <a:spcPct val="0"/>
              </a:spcBef>
              <a:buClrTx/>
              <a:buFontTx/>
              <a:buNone/>
            </a:pPr>
            <a:r>
              <a:rPr lang="ar-SA" altLang="ar-IQ" sz="3600" b="1">
                <a:solidFill>
                  <a:srgbClr val="3F007E"/>
                </a:solidFill>
              </a:rPr>
              <a:t>تتمثل في أقصى حجم من الإنتاج يمكن أن يصل إليه المشروع بعد إدخال كافة التوسعات المخططة والحصول على جميع عناصر الإنتاج اللازمة التي تتوافر فيها المواصفات والشروط المطلوبة</a:t>
            </a:r>
            <a:r>
              <a:rPr lang="ar-SA" altLang="ar-IQ" sz="3600">
                <a:solidFill>
                  <a:srgbClr val="3F007E"/>
                </a:solidFill>
              </a:rPr>
              <a:t> </a:t>
            </a:r>
            <a:endParaRPr lang="ar-SA" altLang="ar-IQ" sz="3600" b="1">
              <a:solidFill>
                <a:srgbClr val="3F007E"/>
              </a:solidFill>
            </a:endParaRPr>
          </a:p>
          <a:p>
            <a:pPr marL="92075" indent="0">
              <a:spcBef>
                <a:spcPct val="0"/>
              </a:spcBef>
              <a:buClrTx/>
              <a:buFontTx/>
              <a:buNone/>
            </a:pPr>
            <a:endParaRPr lang="ar-SA" altLang="ar-IQ" sz="3600" b="1">
              <a:solidFill>
                <a:srgbClr val="3F007E"/>
              </a:solidFill>
            </a:endParaRPr>
          </a:p>
          <a:p>
            <a:pPr marL="92075" indent="0">
              <a:buClr>
                <a:srgbClr val="008000"/>
              </a:buClr>
              <a:buFont typeface="Wingdings" pitchFamily="2" charset="2"/>
              <a:buNone/>
            </a:pPr>
            <a:endParaRPr lang="ar-SA" altLang="ar-IQ" b="1">
              <a:solidFill>
                <a:srgbClr val="3F007E"/>
              </a:solidFill>
            </a:endParaRPr>
          </a:p>
        </p:txBody>
      </p:sp>
    </p:spTree>
    <p:extLst>
      <p:ext uri="{BB962C8B-B14F-4D97-AF65-F5344CB8AC3E}">
        <p14:creationId xmlns:p14="http://schemas.microsoft.com/office/powerpoint/2010/main" val="8039161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78530"/>
                                        </p:tgtEl>
                                        <p:attrNameLst>
                                          <p:attrName>style.visibility</p:attrName>
                                        </p:attrNameLst>
                                      </p:cBhvr>
                                      <p:to>
                                        <p:strVal val="visible"/>
                                      </p:to>
                                    </p:set>
                                    <p:anim calcmode="lin" valueType="num">
                                      <p:cBhvr>
                                        <p:cTn id="7" dur="500" fill="hold"/>
                                        <p:tgtEl>
                                          <p:spTgt spid="278530"/>
                                        </p:tgtEl>
                                        <p:attrNameLst>
                                          <p:attrName>ppt_w</p:attrName>
                                        </p:attrNameLst>
                                      </p:cBhvr>
                                      <p:tavLst>
                                        <p:tav tm="0">
                                          <p:val>
                                            <p:fltVal val="0"/>
                                          </p:val>
                                        </p:tav>
                                        <p:tav tm="100000">
                                          <p:val>
                                            <p:strVal val="#ppt_w"/>
                                          </p:val>
                                        </p:tav>
                                      </p:tavLst>
                                    </p:anim>
                                    <p:anim calcmode="lin" valueType="num">
                                      <p:cBhvr>
                                        <p:cTn id="8" dur="500" fill="hold"/>
                                        <p:tgtEl>
                                          <p:spTgt spid="278530"/>
                                        </p:tgtEl>
                                        <p:attrNameLst>
                                          <p:attrName>ppt_h</p:attrName>
                                        </p:attrNameLst>
                                      </p:cBhvr>
                                      <p:tavLst>
                                        <p:tav tm="0">
                                          <p:val>
                                            <p:fltVal val="0"/>
                                          </p:val>
                                        </p:tav>
                                        <p:tav tm="100000">
                                          <p:val>
                                            <p:strVal val="#ppt_h"/>
                                          </p:val>
                                        </p:tav>
                                      </p:tavLst>
                                    </p:anim>
                                    <p:anim calcmode="lin" valueType="num">
                                      <p:cBhvr>
                                        <p:cTn id="9" dur="500" fill="hold"/>
                                        <p:tgtEl>
                                          <p:spTgt spid="278530"/>
                                        </p:tgtEl>
                                        <p:attrNameLst>
                                          <p:attrName>style.rotation</p:attrName>
                                        </p:attrNameLst>
                                      </p:cBhvr>
                                      <p:tavLst>
                                        <p:tav tm="0">
                                          <p:val>
                                            <p:fltVal val="360"/>
                                          </p:val>
                                        </p:tav>
                                        <p:tav tm="100000">
                                          <p:val>
                                            <p:fltVal val="0"/>
                                          </p:val>
                                        </p:tav>
                                      </p:tavLst>
                                    </p:anim>
                                    <p:animEffect transition="in" filter="fade">
                                      <p:cBhvr>
                                        <p:cTn id="10" dur="500"/>
                                        <p:tgtEl>
                                          <p:spTgt spid="2785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78531">
                                            <p:txEl>
                                              <p:pRg st="0" end="0"/>
                                            </p:txEl>
                                          </p:spTgt>
                                        </p:tgtEl>
                                        <p:attrNameLst>
                                          <p:attrName>style.visibility</p:attrName>
                                        </p:attrNameLst>
                                      </p:cBhvr>
                                      <p:to>
                                        <p:strVal val="visible"/>
                                      </p:to>
                                    </p:set>
                                    <p:anim calcmode="lin" valueType="num">
                                      <p:cBhvr>
                                        <p:cTn id="15" dur="500" fill="hold"/>
                                        <p:tgtEl>
                                          <p:spTgt spid="2785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7853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7853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78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p:bldP spid="278531"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663</Words>
  <Application>Microsoft Office PowerPoint</Application>
  <PresentationFormat>عرض على الشاشة (3:4)‏</PresentationFormat>
  <Paragraphs>85</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دراسات الجدوى وتقييم المشروعات الاستثمارية</vt:lpstr>
      <vt:lpstr>ماذا يقصد بدراسة الجدوى الفنية ؟</vt:lpstr>
      <vt:lpstr>ما هي اهم مراحل ومتطلبات اعداد الدراسة الفنية ؟</vt:lpstr>
      <vt:lpstr>دراسة واختيار موقع لمشروع</vt:lpstr>
      <vt:lpstr>ما هي اهم العوامل المؤثرة في اختيار موقع المشروع ؟</vt:lpstr>
      <vt:lpstr>كيف يتم اتخاذ قرار اختيار الموقع ؟</vt:lpstr>
      <vt:lpstr>تحديد الطاقة الانتاجية للمشروع وحجم الملائم</vt:lpstr>
      <vt:lpstr>ماذا يقصد بالطاقة الانتاجية للمشروع ؟</vt:lpstr>
      <vt:lpstr>  ماذا تعني الطاقة القصوى ؟</vt:lpstr>
      <vt:lpstr>  ماذا تعني الطاقة المتاحة ؟</vt:lpstr>
      <vt:lpstr>  ماذا تعني الطاقة العادية ؟</vt:lpstr>
      <vt:lpstr>  ماذا تعني الطاقة المستغلة ؟</vt:lpstr>
      <vt:lpstr>  ماذا تعني الطاقة الاقتصادية ؟</vt:lpstr>
      <vt:lpstr>  ما هي اهم مقاييس الطاقة ؟</vt:lpstr>
      <vt:lpstr>تحديد الطاقة الانتاجية للمشروع وحجم الملائم</vt:lpstr>
      <vt:lpstr>  ما هي اهم المؤشرات لتحديد حجم الانتاج الملائم ؟</vt:lpstr>
      <vt:lpstr>تحديد نقطة التعادل بالكمية :</vt:lpstr>
      <vt:lpstr>تحديد نقطة التعادل بالقيمة :</vt:lpstr>
      <vt:lpstr>تحديد نسبة نقطة التعادل :</vt:lpstr>
      <vt:lpstr>  ما هي اهم العوامل المؤثرة في تحديد الطاقة الانتاجية وحجم الانتاج الملائم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دراسات الجدوى وتقييم المشروعات الاستثمارية</dc:title>
  <dc:creator>DR.Ahmed Saker 2o1O</dc:creator>
  <cp:lastModifiedBy>DR.Ahmed Saker 2o1O</cp:lastModifiedBy>
  <cp:revision>1</cp:revision>
  <dcterms:created xsi:type="dcterms:W3CDTF">2018-12-14T18:10:10Z</dcterms:created>
  <dcterms:modified xsi:type="dcterms:W3CDTF">2018-12-14T18:16:24Z</dcterms:modified>
</cp:coreProperties>
</file>